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1C0F"/>
    <a:srgbClr val="C20E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62" autoAdjust="0"/>
    <p:restoredTop sz="9466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03DA7-7010-40B7-B84D-DF442DC11FD8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131C7-7C00-43A3-B8C6-B2795DFF716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2013-12-29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edg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http://pic.nipic.com/2008-01-11/2008111111359741_2.jpg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xutour.com/picture/editor/200855182850731.jpg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http://images.21wh.com/newcms/wewh/0-0%E6%B0%B4%E6%97%8F%E4%B9%8B%E7%AA%97/2007/09/26/%E6%B5%B7%E8%B1%9A8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http://pic1.nipic.com/2009-03-05/20093583154802_2.jpg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image" Target="../media/image2.jpeg"/><Relationship Id="rId7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http://pic.nipic.com/2008-06-04/2008649437846_2.jpg" TargetMode="Externa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people.com.cn/mediafile/200412/02/F2004120210351300000.jpg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http://news.xinhuanet.com/politics/2007-07/26/xinsrc_3420704261142843216911.jpg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Documents and Settings\Administrator\桌面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764704"/>
            <a:ext cx="94330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第六课 老渔翁和海豚</a:t>
            </a:r>
            <a:endParaRPr lang="zh-CN" alt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57301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《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菲律宾华语课本</a:t>
            </a:r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》</a:t>
            </a:r>
            <a:r>
              <a:rPr lang="zh-CN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第十二册  小学六年级</a:t>
            </a:r>
            <a:endParaRPr lang="zh-CN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979712" y="260648"/>
            <a:ext cx="44406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划（</a:t>
            </a:r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huá</a:t>
            </a:r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16" descr="http://pic.nipic.com/2008-01-11/2008111111359741_2.jpg"/>
          <p:cNvPicPr>
            <a:picLocks noChangeAspect="1" noChangeArrowheads="1"/>
          </p:cNvPicPr>
          <p:nvPr/>
        </p:nvPicPr>
        <p:blipFill>
          <a:blip r:embed="rId4" r:link="rId5" cstate="print"/>
          <a:srcRect t="14743"/>
          <a:stretch>
            <a:fillRect/>
          </a:stretch>
        </p:blipFill>
        <p:spPr bwMode="auto">
          <a:xfrm>
            <a:off x="5076056" y="1844824"/>
            <a:ext cx="406794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844824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词组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划</a:t>
            </a:r>
            <a:r>
              <a:rPr lang="zh-CN" altLang="en-US" sz="3600" b="1" dirty="0" smtClean="0"/>
              <a:t>船、小心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划</a:t>
            </a:r>
            <a:r>
              <a:rPr lang="zh-CN" altLang="en-US" sz="3600" b="1" dirty="0" smtClean="0"/>
              <a:t>船、小心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划</a:t>
            </a:r>
            <a:r>
              <a:rPr lang="zh-CN" altLang="en-US" sz="3600" b="1" dirty="0" smtClean="0"/>
              <a:t>着船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例句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：老渔翁小心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划</a:t>
            </a:r>
            <a:r>
              <a:rPr lang="zh-CN" altLang="en-US" sz="3600" b="1" dirty="0" smtClean="0"/>
              <a:t>着船，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急得出了一身汗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巩固句型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</a:t>
            </a:r>
            <a:r>
              <a:rPr lang="zh-CN" altLang="en-US" sz="3600" b="1" dirty="0" smtClean="0">
                <a:solidFill>
                  <a:srgbClr val="FFC000"/>
                </a:solidFill>
              </a:rPr>
              <a:t>累得满头大汗、 急得抓耳挠腮、气得眼睛都红了</a:t>
            </a:r>
            <a:endParaRPr lang="zh-CN" altLang="en-US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259632" y="188640"/>
            <a:ext cx="58838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海岸（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hǎi’àn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8" descr="http://www.xutour.com/picture/editor/20085518285073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72000" y="1340768"/>
            <a:ext cx="4572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1225689"/>
            <a:ext cx="4392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词组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：冲向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海岸</a:t>
            </a:r>
            <a:r>
              <a:rPr lang="zh-CN" altLang="en-US" sz="3600" b="1" dirty="0" smtClean="0"/>
              <a:t>、向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海岸</a:t>
            </a:r>
            <a:r>
              <a:rPr lang="zh-CN" altLang="en-US" sz="3600" b="1" dirty="0" smtClean="0"/>
              <a:t>冲过去、靠近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海岸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例句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）一层一层的浪花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冲向海岸</a:t>
            </a:r>
            <a:r>
              <a:rPr lang="zh-CN" altLang="en-US" sz="3600" b="1" dirty="0" smtClean="0"/>
              <a:t>。（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）小船冲出了风浪，一直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向海岸冲过去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）我们家的房子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靠近海岸。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 descr="C:\Documents and Settings\Administrator\桌面\3.jpg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28748" y="404664"/>
            <a:ext cx="85154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底下（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dǐxiɑ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r>
              <a:rPr lang="en-US" altLang="zh-CN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zh-CN" altLang="en-US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注意第二个拼音轻声</a:t>
            </a:r>
            <a:r>
              <a:rPr lang="en-US" altLang="zh-CN" sz="2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endParaRPr lang="zh-CN" altLang="en-US" sz="2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1700808"/>
            <a:ext cx="63367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词组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：桌子底下、椅子底下、船底下、床底下、树底下。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例句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</a:t>
            </a:r>
            <a:r>
              <a:rPr lang="zh-CN" altLang="en-US" sz="3600" b="1" dirty="0" smtClean="0">
                <a:sym typeface="Wingdings" pitchFamily="2" charset="2"/>
              </a:rPr>
              <a:t>（</a:t>
            </a:r>
            <a:r>
              <a:rPr lang="en-US" altLang="zh-CN" sz="3600" b="1" dirty="0" smtClean="0">
                <a:sym typeface="Wingdings" pitchFamily="2" charset="2"/>
              </a:rPr>
              <a:t>1</a:t>
            </a:r>
            <a:r>
              <a:rPr lang="zh-CN" altLang="en-US" sz="3600" b="1" dirty="0" smtClean="0">
                <a:sym typeface="Wingdings" pitchFamily="2" charset="2"/>
              </a:rPr>
              <a:t>）</a:t>
            </a:r>
            <a:r>
              <a:rPr lang="zh-CN" altLang="en-US" sz="3600" b="1" dirty="0" smtClean="0"/>
              <a:t>海豚从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船底下</a:t>
            </a:r>
            <a:r>
              <a:rPr lang="zh-CN" altLang="en-US" sz="3600" b="1" dirty="0" smtClean="0"/>
              <a:t>蹿出来。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桌子底下</a:t>
            </a:r>
            <a:r>
              <a:rPr lang="zh-CN" altLang="en-US" sz="3600" b="1" dirty="0" smtClean="0"/>
              <a:t>有两支笔。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）我的书掉在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床底下</a:t>
            </a:r>
            <a:r>
              <a:rPr lang="zh-CN" altLang="en-US" sz="3600" b="1" dirty="0" smtClean="0"/>
              <a:t>了。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）天气太热 了，奶奶坐在    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树底下</a:t>
            </a:r>
            <a:r>
              <a:rPr lang="zh-CN" altLang="en-US" sz="3600" b="1" dirty="0" smtClean="0"/>
              <a:t>凉快。</a:t>
            </a:r>
            <a:endParaRPr lang="en-US" altLang="zh-CN" sz="3600" b="1" dirty="0" smtClean="0"/>
          </a:p>
          <a:p>
            <a:r>
              <a:rPr lang="en-US" altLang="zh-CN" dirty="0" smtClean="0"/>
              <a:t>  </a:t>
            </a:r>
            <a:endParaRPr lang="zh-CN" altLang="en-US" dirty="0"/>
          </a:p>
        </p:txBody>
      </p:sp>
    </p:spTree>
  </p:cSld>
  <p:clrMapOvr>
    <a:masterClrMapping/>
  </p:clrMapOvr>
  <p:transition>
    <p:pull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C:\Documents and Settings\Administrator\桌面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4355977" cy="494116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79512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蹿（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cuān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）：向上或者</a:t>
            </a:r>
            <a:endParaRPr lang="en-US" altLang="zh-CN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向前跳，比较快。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779687"/>
            <a:ext cx="457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：蹿出来、蹿上船、蹿到小船前边、蹿到小船后边、蹿进洞里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例句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>
                <a:sym typeface="Wingdings" pitchFamily="2" charset="2"/>
              </a:rPr>
              <a:t>（</a:t>
            </a:r>
            <a:r>
              <a:rPr lang="en-US" altLang="zh-CN" sz="3200" b="1" dirty="0" smtClean="0">
                <a:sym typeface="Wingdings" pitchFamily="2" charset="2"/>
              </a:rPr>
              <a:t>1</a:t>
            </a:r>
            <a:r>
              <a:rPr lang="zh-CN" altLang="en-US" sz="3200" b="1" dirty="0" smtClean="0">
                <a:sym typeface="Wingdings" pitchFamily="2" charset="2"/>
              </a:rPr>
              <a:t>）</a:t>
            </a:r>
            <a:r>
              <a:rPr lang="zh-CN" altLang="en-US" sz="3200" b="1" dirty="0" smtClean="0"/>
              <a:t>一条海豚从船底下蹿出来。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）海豚一会蹿到小船的前边，一会蹿到小船的后边。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3</a:t>
            </a:r>
            <a:r>
              <a:rPr lang="zh-CN" altLang="en-US" sz="3200" b="1" dirty="0" smtClean="0"/>
              <a:t>）看见了猫，小老鼠吓得蹿进洞里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5606" name="Picture 6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226506" y="188640"/>
            <a:ext cx="67585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跃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yuè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）：向上跳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C:\Documents and Settings\Administrator\桌面\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707904" cy="2736304"/>
          </a:xfrm>
          <a:prstGeom prst="rect">
            <a:avLst/>
          </a:prstGeom>
          <a:noFill/>
        </p:spPr>
      </p:pic>
      <p:pic>
        <p:nvPicPr>
          <p:cNvPr id="9" name="Picture 15" descr="http://images.21wh.com/newcms/wewh/0-0%E6%B0%B4%E6%97%8F%E4%B9%8B%E7%AA%97/2007/09/26/%E6%B5%B7%E8%B1%9A8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436096" y="4121696"/>
            <a:ext cx="37079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9552" y="1556792"/>
            <a:ext cx="46085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：飞跃、跳跃、跃出水面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例句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</a:t>
            </a:r>
            <a:r>
              <a:rPr lang="zh-CN" altLang="en-US" sz="3200" b="1" dirty="0" smtClean="0">
                <a:sym typeface="Wingdings" pitchFamily="2" charset="2"/>
              </a:rPr>
              <a:t>（</a:t>
            </a:r>
            <a:r>
              <a:rPr lang="en-US" altLang="zh-CN" sz="3200" b="1" dirty="0" smtClean="0">
                <a:sym typeface="Wingdings" pitchFamily="2" charset="2"/>
              </a:rPr>
              <a:t>1</a:t>
            </a:r>
            <a:r>
              <a:rPr lang="zh-CN" altLang="en-US" sz="3200" b="1" dirty="0" smtClean="0">
                <a:sym typeface="Wingdings" pitchFamily="2" charset="2"/>
              </a:rPr>
              <a:t>）</a:t>
            </a:r>
            <a:r>
              <a:rPr lang="zh-CN" altLang="en-US" sz="3200" b="1" dirty="0" smtClean="0"/>
              <a:t>纪政奔跑起来，像一只飞跃的羚羊。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）海豚在水面上一跃，又潜入海底不见了。</a:t>
            </a:r>
            <a:endParaRPr lang="en-US" altLang="zh-CN" sz="3200" b="1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344796" y="332656"/>
            <a:ext cx="879920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潜入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（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qiánrù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）：隐在水</a:t>
            </a:r>
            <a:endParaRPr lang="en-US" altLang="zh-CN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面下</a:t>
            </a:r>
            <a:endParaRPr lang="zh-CN" altLang="en-US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C:\Documents and Settings\Administrator\桌面\潜入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492896"/>
            <a:ext cx="4067944" cy="41044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060848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：潜入海中、潜入海底、潜入水里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例句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：海豚在水面上一跃，又潜入海中不见了。</a:t>
            </a:r>
            <a:endParaRPr lang="zh-CN" altLang="en-US" sz="3200" b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907704" y="404664"/>
            <a:ext cx="52712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出海（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chūhǎi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2856"/>
            <a:ext cx="4860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[</a:t>
            </a:r>
            <a:r>
              <a:rPr lang="zh-CN" altLang="en-US" sz="4000" b="1" dirty="0" smtClean="0"/>
              <a:t>词组</a:t>
            </a:r>
            <a:r>
              <a:rPr lang="en-US" altLang="zh-CN" sz="4000" b="1" dirty="0" smtClean="0"/>
              <a:t>]</a:t>
            </a:r>
            <a:r>
              <a:rPr lang="zh-CN" altLang="en-US" sz="4000" b="1" dirty="0" smtClean="0"/>
              <a:t>：出海捕鱼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[</a:t>
            </a:r>
            <a:r>
              <a:rPr lang="zh-CN" altLang="en-US" sz="4000" b="1" dirty="0" smtClean="0"/>
              <a:t>例句</a:t>
            </a:r>
            <a:r>
              <a:rPr lang="en-US" altLang="zh-CN" sz="4000" b="1" dirty="0" smtClean="0"/>
              <a:t>]</a:t>
            </a:r>
            <a:r>
              <a:rPr lang="zh-CN" altLang="en-US" sz="4000" b="1" dirty="0" smtClean="0"/>
              <a:t>：第二天，老渔翁又摇着小船出海捕鱼了。</a:t>
            </a:r>
            <a:endParaRPr lang="zh-CN" altLang="en-US" sz="4000" b="1" dirty="0"/>
          </a:p>
        </p:txBody>
      </p:sp>
      <p:pic>
        <p:nvPicPr>
          <p:cNvPr id="11266" name="Picture 2" descr="c:\DOCUME~1\ADMINI~1\APPLIC~1\360se6\USERDA~1\Temp\T017E8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512" y="1412776"/>
            <a:ext cx="4392488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47664" y="404664"/>
            <a:ext cx="58528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浪花（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lànɡhuā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6" descr="http://pic1.nipic.com/2009-03-05/20093583154802_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51520" y="1700808"/>
            <a:ext cx="8641655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429309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[</a:t>
            </a:r>
            <a:r>
              <a:rPr lang="zh-CN" altLang="en-US" sz="3600" b="1" dirty="0" smtClean="0"/>
              <a:t>量词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：一（朵朵）浪花        一（层）一（层）的浪花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[</a:t>
            </a:r>
            <a:r>
              <a:rPr lang="zh-CN" altLang="en-US" sz="3600" b="1" dirty="0" smtClean="0"/>
              <a:t>例句</a:t>
            </a:r>
            <a:r>
              <a:rPr lang="en-US" altLang="zh-CN" sz="3600" b="1" dirty="0" smtClean="0"/>
              <a:t>]</a:t>
            </a:r>
            <a:r>
              <a:rPr lang="zh-CN" altLang="en-US" sz="3600" b="1" dirty="0" smtClean="0"/>
              <a:t>：海上一层一层的浪花互相追逐着。</a:t>
            </a:r>
            <a:endParaRPr lang="zh-CN" altLang="en-US" sz="3600" b="1" dirty="0"/>
          </a:p>
        </p:txBody>
      </p:sp>
    </p:spTree>
  </p:cSld>
  <p:clrMapOvr>
    <a:masterClrMapping/>
  </p:clrMapOvr>
  <p:transition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547664" y="260648"/>
            <a:ext cx="57310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追逐（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zhuīzhú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DOCUME~1\ADMINI~1\APPLIC~1\360se6\USERDA~1\Temp\U397P6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87747"/>
            <a:ext cx="4572000" cy="3370253"/>
          </a:xfrm>
          <a:prstGeom prst="rect">
            <a:avLst/>
          </a:prstGeom>
          <a:noFill/>
        </p:spPr>
      </p:pic>
      <p:pic>
        <p:nvPicPr>
          <p:cNvPr id="9220" name="Picture 4" descr="c:\DOCUME~1\ADMINI~1\APPLIC~1\360se6\USERDA~1\Temp\297030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68786"/>
            <a:ext cx="4572000" cy="33892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62880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：互相追逐、浪花互相追逐、小孩互相追逐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例句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：海上一层一层的浪花互相追逐着。</a:t>
            </a:r>
            <a:endParaRPr lang="zh-CN" altLang="en-US" sz="3200" b="1" dirty="0"/>
          </a:p>
        </p:txBody>
      </p:sp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3982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0" y="332656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带路（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dàilù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）：在前面领</a:t>
            </a:r>
            <a:endParaRPr lang="en-US" altLang="zh-CN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路。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：在前面带路、给人带路、没人带路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例句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>
                <a:sym typeface="Wingdings" pitchFamily="2" charset="2"/>
              </a:rPr>
              <a:t>：（</a:t>
            </a:r>
            <a:r>
              <a:rPr lang="en-US" altLang="zh-CN" sz="3200" b="1" dirty="0" smtClean="0">
                <a:sym typeface="Wingdings" pitchFamily="2" charset="2"/>
              </a:rPr>
              <a:t>1</a:t>
            </a:r>
            <a:r>
              <a:rPr lang="zh-CN" altLang="en-US" sz="3200" b="1" dirty="0" smtClean="0">
                <a:sym typeface="Wingdings" pitchFamily="2" charset="2"/>
              </a:rPr>
              <a:t>）</a:t>
            </a:r>
            <a:r>
              <a:rPr lang="zh-CN" altLang="en-US" sz="3200" b="1" dirty="0" smtClean="0"/>
              <a:t>周末，全班同学一起去爬山，       老师在前面带路。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                </a:t>
            </a:r>
            <a:r>
              <a:rPr lang="zh-CN" altLang="en-US" sz="3200" b="1" dirty="0" smtClean="0"/>
              <a:t>（</a:t>
            </a:r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）海豚一会蹿到小船的后边，    一会蹿到小船的前边，仿佛要给老渔翁带路似的。                           </a:t>
            </a:r>
            <a:endParaRPr lang="en-US" altLang="zh-CN" sz="3200" b="1" dirty="0" smtClean="0"/>
          </a:p>
          <a:p>
            <a:endParaRPr lang="zh-CN" altLang="en-US" sz="3200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332656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hlinkClick r:id="rId4" action="ppaction://hlinksldjump"/>
              </a:rPr>
              <a:t>1</a:t>
            </a:r>
            <a:r>
              <a:rPr lang="zh-CN" altLang="en-US" sz="7200" b="1" dirty="0" smtClean="0">
                <a:hlinkClick r:id="rId4" action="ppaction://hlinksldjump"/>
              </a:rPr>
              <a:t>、复习</a:t>
            </a:r>
            <a:endParaRPr lang="zh-CN" alt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48478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hlinkClick r:id="rId5" action="ppaction://hlinksldjump"/>
              </a:rPr>
              <a:t>2</a:t>
            </a:r>
            <a:r>
              <a:rPr lang="zh-CN" altLang="en-US" sz="7200" b="1" dirty="0" smtClean="0">
                <a:hlinkClick r:id="rId5" action="ppaction://hlinksldjump"/>
              </a:rPr>
              <a:t>、生词学习</a:t>
            </a:r>
            <a:endParaRPr lang="zh-CN" alt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39752" y="263691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hlinkClick r:id="rId6" action="ppaction://hlinksldjump"/>
              </a:rPr>
              <a:t>3</a:t>
            </a:r>
            <a:r>
              <a:rPr lang="zh-CN" altLang="en-US" sz="7200" b="1" dirty="0" smtClean="0">
                <a:hlinkClick r:id="rId6" action="ppaction://hlinksldjump"/>
              </a:rPr>
              <a:t>、语法学习</a:t>
            </a:r>
            <a:endParaRPr lang="zh-CN" altLang="en-US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789040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hlinkClick r:id="rId7" action="ppaction://hlinksldjump"/>
              </a:rPr>
              <a:t>4</a:t>
            </a:r>
            <a:r>
              <a:rPr lang="zh-CN" altLang="en-US" sz="7200" b="1" dirty="0" smtClean="0">
                <a:hlinkClick r:id="rId7" action="ppaction://hlinksldjump"/>
              </a:rPr>
              <a:t>、课文讲解</a:t>
            </a:r>
            <a:endParaRPr lang="zh-CN" altLang="en-US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11760" y="494116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smtClean="0">
                <a:hlinkClick r:id="rId8" action="ppaction://hlinksldjump"/>
              </a:rPr>
              <a:t>5</a:t>
            </a:r>
            <a:r>
              <a:rPr lang="zh-CN" altLang="en-US" sz="7200" b="1" dirty="0" smtClean="0">
                <a:hlinkClick r:id="rId8" action="ppaction://hlinksldjump"/>
              </a:rPr>
              <a:t>、布置作业</a:t>
            </a:r>
            <a:endParaRPr lang="zh-CN" altLang="en-US" sz="7200" b="1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827584" y="476672"/>
            <a:ext cx="7609776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老弟（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lǎodì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）：</a:t>
            </a:r>
            <a:endParaRPr lang="en-US" altLang="zh-CN" sz="6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zh-CN" alt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称呼比自己小的男性朋友。</a:t>
            </a:r>
            <a:endParaRPr lang="en-US" altLang="zh-CN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altLang="zh-CN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852936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[</a:t>
            </a:r>
            <a:r>
              <a:rPr lang="zh-CN" altLang="en-US" sz="4400" b="1" dirty="0" smtClean="0"/>
              <a:t>例句</a:t>
            </a:r>
            <a:r>
              <a:rPr lang="en-US" altLang="zh-CN" sz="4400" b="1" dirty="0" smtClean="0"/>
              <a:t>]</a:t>
            </a:r>
            <a:r>
              <a:rPr lang="zh-CN" altLang="en-US" sz="4400" b="1" dirty="0" smtClean="0"/>
              <a:t>：老渔翁高兴极了，招呼海豚说：“上来吧！海豚老弟！”</a:t>
            </a:r>
            <a:endParaRPr lang="zh-CN" altLang="en-US" sz="4400" b="1" dirty="0"/>
          </a:p>
        </p:txBody>
      </p:sp>
    </p:spTree>
  </p:cSld>
  <p:clrMapOvr>
    <a:masterClrMapping/>
  </p:clrMapOvr>
  <p:transition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4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593810" y="764704"/>
            <a:ext cx="50145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甩（</a:t>
            </a:r>
            <a:r>
              <a:rPr lang="en-US" altLang="zh-CN" sz="7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shuǎi</a:t>
            </a:r>
            <a:r>
              <a:rPr lang="zh-CN" alt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420888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[</a:t>
            </a:r>
            <a:r>
              <a:rPr lang="zh-CN" altLang="en-US" sz="4400" b="1" dirty="0" smtClean="0"/>
              <a:t>词组</a:t>
            </a:r>
            <a:r>
              <a:rPr lang="en-US" altLang="zh-CN" sz="4400" b="1" dirty="0" smtClean="0"/>
              <a:t>]</a:t>
            </a:r>
            <a:r>
              <a:rPr lang="zh-CN" altLang="en-US" sz="4400" b="1" dirty="0" smtClean="0"/>
              <a:t>：甩手、甩尾巴、甩头发</a:t>
            </a:r>
            <a:endParaRPr lang="en-US" altLang="zh-CN" sz="4400" b="1" dirty="0" smtClean="0"/>
          </a:p>
          <a:p>
            <a:r>
              <a:rPr lang="en-US" altLang="zh-CN" sz="4400" b="1" dirty="0" smtClean="0"/>
              <a:t>[</a:t>
            </a:r>
            <a:r>
              <a:rPr lang="zh-CN" altLang="en-US" sz="4400" b="1" dirty="0" smtClean="0"/>
              <a:t>例句</a:t>
            </a:r>
            <a:r>
              <a:rPr lang="en-US" altLang="zh-CN" sz="4400" b="1" dirty="0" smtClean="0"/>
              <a:t>]</a:t>
            </a:r>
            <a:r>
              <a:rPr lang="zh-CN" altLang="en-US" sz="4400" b="1" dirty="0" smtClean="0"/>
              <a:t>：海豚向老渔翁甩了一下尾巴，潜入海中不见了。</a:t>
            </a:r>
            <a:endParaRPr lang="zh-CN" altLang="en-US" sz="4400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8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1388292" y="620688"/>
            <a:ext cx="5990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渔网（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yúwǎnɡ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7" descr="http://pic.nipic.com/2008-06-04/2008649437846_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72000" y="2492897"/>
            <a:ext cx="45720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3356992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量词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：一（张）渔网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：把渔网撒出去。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                 </a:t>
            </a:r>
            <a:r>
              <a:rPr lang="zh-CN" altLang="en-US" sz="3200" b="1" dirty="0" smtClean="0"/>
              <a:t>撒渔网</a:t>
            </a:r>
            <a:endParaRPr lang="zh-CN" altLang="en-US" sz="3200" b="1" dirty="0"/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5842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3131840" y="692696"/>
            <a:ext cx="2888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撒（</a:t>
            </a:r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sā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276872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词组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：撒渔网、把渔网撒出去、撒网捕鱼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[</a:t>
            </a:r>
            <a:r>
              <a:rPr lang="zh-CN" altLang="en-US" sz="3200" b="1" dirty="0" smtClean="0"/>
              <a:t>例句</a:t>
            </a:r>
            <a:r>
              <a:rPr lang="en-US" altLang="zh-CN" sz="3200" b="1" dirty="0" smtClean="0"/>
              <a:t>]</a:t>
            </a:r>
            <a:r>
              <a:rPr lang="zh-CN" altLang="en-US" sz="3200" b="1" dirty="0" smtClean="0"/>
              <a:t>：老渔翁停下小船，把渔网撒出去。</a:t>
            </a:r>
            <a:endParaRPr lang="zh-CN" altLang="en-US" sz="3200" b="1" dirty="0"/>
          </a:p>
        </p:txBody>
      </p:sp>
      <p:pic>
        <p:nvPicPr>
          <p:cNvPr id="4100" name="Picture 4" descr="c:\DOCUME~1\ADMINI~1\APPLIC~1\360se6\USERDA~1\Temp\128160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8208" y="2228849"/>
            <a:ext cx="4985792" cy="462915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6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1979712" y="2708920"/>
            <a:ext cx="51283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语法学习</a:t>
            </a:r>
            <a:endParaRPr lang="zh-CN" alt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5298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88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20EB5"/>
                </a:solidFill>
              </a:rPr>
              <a:t>一</a:t>
            </a:r>
            <a:r>
              <a:rPr lang="en-US" altLang="zh-CN" sz="4800" b="1" dirty="0" smtClean="0">
                <a:solidFill>
                  <a:srgbClr val="C20EB5"/>
                </a:solidFill>
              </a:rPr>
              <a:t>……</a:t>
            </a:r>
            <a:r>
              <a:rPr lang="zh-CN" altLang="en-US" sz="4800" b="1" dirty="0" smtClean="0">
                <a:solidFill>
                  <a:srgbClr val="C20EB5"/>
                </a:solidFill>
              </a:rPr>
              <a:t>也（都）没有</a:t>
            </a:r>
            <a:r>
              <a:rPr lang="en-US" altLang="zh-CN" sz="4800" b="1" dirty="0" smtClean="0">
                <a:solidFill>
                  <a:srgbClr val="C20EB5"/>
                </a:solidFill>
              </a:rPr>
              <a:t>……</a:t>
            </a:r>
            <a:endParaRPr lang="zh-CN" altLang="en-US" sz="4800" b="1" dirty="0">
              <a:solidFill>
                <a:srgbClr val="C20EB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80728"/>
            <a:ext cx="88924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）老渔翁第一天捕了多少鱼？</a:t>
            </a:r>
            <a:endParaRPr lang="en-US" altLang="zh-CN" sz="3600" b="1" dirty="0" smtClean="0"/>
          </a:p>
          <a:p>
            <a:r>
              <a:rPr lang="en-US" altLang="zh-CN" sz="3600" b="1" dirty="0" smtClean="0">
                <a:solidFill>
                  <a:srgbClr val="FFC000"/>
                </a:solidFill>
              </a:rPr>
              <a:t>            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</a:t>
            </a:r>
            <a:r>
              <a:rPr lang="zh-CN" altLang="en-US" sz="3600" b="1" dirty="0" smtClean="0"/>
              <a:t>条鱼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也（都）没有</a:t>
            </a:r>
            <a:r>
              <a:rPr lang="zh-CN" altLang="en-US" sz="3600" b="1" dirty="0" smtClean="0"/>
              <a:t>捕着。</a:t>
            </a:r>
            <a:endParaRPr lang="en-US" altLang="zh-CN" sz="3600" b="1" dirty="0" smtClean="0"/>
          </a:p>
          <a:p>
            <a:r>
              <a:rPr lang="en-US" altLang="zh-CN" sz="3600" b="1" dirty="0" smtClean="0">
                <a:solidFill>
                  <a:srgbClr val="FFC000"/>
                </a:solidFill>
              </a:rPr>
              <a:t>       </a:t>
            </a:r>
            <a:r>
              <a:rPr lang="zh-CN" altLang="en-US" sz="3600" b="1" dirty="0" smtClean="0"/>
              <a:t>连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</a:t>
            </a:r>
            <a:r>
              <a:rPr lang="zh-CN" altLang="en-US" sz="3600" b="1" dirty="0" smtClean="0"/>
              <a:t>条鱼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也（都）没有</a:t>
            </a:r>
            <a:r>
              <a:rPr lang="zh-CN" altLang="en-US" sz="3600" b="1" dirty="0" smtClean="0"/>
              <a:t>捕着。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）妈妈从早上忙到晚上，忙得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</a:t>
            </a:r>
            <a:r>
              <a:rPr lang="zh-CN" altLang="en-US" sz="3600" b="1" dirty="0" smtClean="0"/>
              <a:t>口水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也（都）没有</a:t>
            </a:r>
            <a:r>
              <a:rPr lang="zh-CN" altLang="en-US" sz="3600" b="1" dirty="0" smtClean="0"/>
              <a:t>喝。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</a:t>
            </a:r>
            <a:r>
              <a:rPr lang="zh-CN" altLang="en-US" sz="3600" b="1" dirty="0" smtClean="0"/>
              <a:t>连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</a:t>
            </a:r>
            <a:r>
              <a:rPr lang="zh-CN" altLang="en-US" sz="3600" b="1" dirty="0" smtClean="0"/>
              <a:t>口水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也（都）没有</a:t>
            </a:r>
            <a:r>
              <a:rPr lang="zh-CN" altLang="en-US" sz="3600" b="1" dirty="0" smtClean="0"/>
              <a:t>喝。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）同学们都在写作业，小文一直坐着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            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</a:t>
            </a:r>
            <a:r>
              <a:rPr lang="zh-CN" altLang="en-US" sz="3600" b="1" dirty="0" smtClean="0"/>
              <a:t>个字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也（都）没有</a:t>
            </a:r>
            <a:r>
              <a:rPr lang="zh-CN" altLang="en-US" sz="3600" b="1" dirty="0" smtClean="0"/>
              <a:t>写。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       </a:t>
            </a:r>
            <a:r>
              <a:rPr lang="zh-CN" altLang="en-US" sz="3600" b="1" dirty="0" smtClean="0"/>
              <a:t>连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</a:t>
            </a:r>
            <a:r>
              <a:rPr lang="zh-CN" altLang="en-US" sz="3600" b="1" dirty="0" smtClean="0"/>
              <a:t>个字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也（都）没有</a:t>
            </a:r>
            <a:r>
              <a:rPr lang="zh-CN" altLang="en-US" sz="3600" b="1" dirty="0" smtClean="0"/>
              <a:t>写。</a:t>
            </a:r>
            <a:r>
              <a:rPr lang="en-US" altLang="zh-CN" sz="3600" dirty="0" smtClean="0"/>
              <a:t>    </a:t>
            </a:r>
          </a:p>
          <a:p>
            <a:endParaRPr lang="en-US" altLang="zh-CN" sz="3600" dirty="0" smtClean="0"/>
          </a:p>
          <a:p>
            <a:endParaRPr lang="en-US" altLang="zh-CN" sz="3600" dirty="0" smtClean="0"/>
          </a:p>
        </p:txBody>
      </p:sp>
      <p:sp>
        <p:nvSpPr>
          <p:cNvPr id="8" name="矩形 7"/>
          <p:cNvSpPr/>
          <p:nvPr/>
        </p:nvSpPr>
        <p:spPr>
          <a:xfrm>
            <a:off x="0" y="6027003"/>
            <a:ext cx="95622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请学生们造句子练习，老师纠正。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6322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18864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20EB5"/>
                </a:solidFill>
              </a:rPr>
              <a:t>   从</a:t>
            </a:r>
            <a:r>
              <a:rPr lang="en-US" altLang="zh-CN" sz="4800" b="1" dirty="0" smtClean="0">
                <a:solidFill>
                  <a:srgbClr val="C20EB5"/>
                </a:solidFill>
              </a:rPr>
              <a:t>……</a:t>
            </a:r>
            <a:endParaRPr lang="zh-CN" altLang="en-US" sz="4800" b="1" dirty="0">
              <a:solidFill>
                <a:srgbClr val="C20EB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104" y="1052736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）苹果从哪里掉下来？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</a:t>
            </a:r>
            <a:r>
              <a:rPr lang="zh-CN" altLang="en-US" sz="3600" b="1" dirty="0" smtClean="0"/>
              <a:t>苹果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从</a:t>
            </a:r>
            <a:r>
              <a:rPr lang="zh-CN" altLang="en-US" sz="3600" b="1" dirty="0" smtClean="0"/>
              <a:t>树上掉下来。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）海豚从哪里跳出来。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 </a:t>
            </a:r>
            <a:r>
              <a:rPr lang="zh-CN" altLang="en-US" sz="3600" b="1" dirty="0" smtClean="0"/>
              <a:t>海豚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从</a:t>
            </a:r>
            <a:r>
              <a:rPr lang="zh-CN" altLang="en-US" sz="3600" b="1" dirty="0" smtClean="0"/>
              <a:t>海里跳出来。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3</a:t>
            </a:r>
            <a:r>
              <a:rPr lang="zh-CN" altLang="en-US" sz="3600" b="1" dirty="0" smtClean="0"/>
              <a:t>）书从哪里拿出来？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 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从</a:t>
            </a:r>
            <a:r>
              <a:rPr lang="zh-CN" altLang="en-US" sz="3600" b="1" dirty="0" smtClean="0"/>
              <a:t>书包里拿出来。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4</a:t>
            </a:r>
            <a:r>
              <a:rPr lang="zh-CN" altLang="en-US" sz="3600" b="1" dirty="0" smtClean="0"/>
              <a:t>）车从哪里开过去？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</a:t>
            </a:r>
            <a:r>
              <a:rPr lang="zh-CN" altLang="en-US" sz="3600" b="1" dirty="0" smtClean="0"/>
              <a:t>车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从</a:t>
            </a:r>
            <a:r>
              <a:rPr lang="zh-CN" altLang="en-US" sz="3600" b="1" dirty="0" smtClean="0"/>
              <a:t>桥上开过去。</a:t>
            </a:r>
            <a:endParaRPr lang="en-US" altLang="zh-CN" sz="3600" b="1" dirty="0" smtClean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9512" y="5661248"/>
            <a:ext cx="8964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请学生们造句子练习，老师纠正。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4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3160" y="836712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C20EB5"/>
                </a:solidFill>
              </a:rPr>
              <a:t>一会儿</a:t>
            </a:r>
            <a:r>
              <a:rPr lang="en-US" altLang="zh-CN" sz="4800" b="1" dirty="0" smtClean="0">
                <a:solidFill>
                  <a:srgbClr val="C20EB5"/>
                </a:solidFill>
              </a:rPr>
              <a:t>……</a:t>
            </a:r>
            <a:r>
              <a:rPr lang="zh-CN" altLang="en-US" sz="4800" b="1" dirty="0" smtClean="0">
                <a:solidFill>
                  <a:srgbClr val="C20EB5"/>
                </a:solidFill>
              </a:rPr>
              <a:t>一会儿</a:t>
            </a:r>
            <a:r>
              <a:rPr lang="en-US" altLang="zh-CN" sz="4800" b="1" dirty="0" smtClean="0">
                <a:solidFill>
                  <a:srgbClr val="C20EB5"/>
                </a:solidFill>
              </a:rPr>
              <a:t>……</a:t>
            </a:r>
            <a:endParaRPr lang="zh-CN" altLang="en-US" sz="4800" b="1" dirty="0">
              <a:solidFill>
                <a:srgbClr val="C20EB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34888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1</a:t>
            </a:r>
            <a:r>
              <a:rPr lang="zh-CN" altLang="en-US" sz="3600" b="1" dirty="0" smtClean="0"/>
              <a:t>）海豚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一会儿</a:t>
            </a:r>
            <a:r>
              <a:rPr lang="zh-CN" altLang="en-US" sz="3600" b="1" dirty="0" smtClean="0"/>
              <a:t>蹿到小船的后边，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一会儿</a:t>
            </a:r>
            <a:r>
              <a:rPr lang="zh-CN" altLang="en-US" sz="3600" b="1" dirty="0" smtClean="0"/>
              <a:t>蹿到小船的前边。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（</a:t>
            </a:r>
            <a:r>
              <a:rPr lang="en-US" altLang="zh-CN" sz="3600" b="1" dirty="0" smtClean="0"/>
              <a:t>2</a:t>
            </a:r>
            <a:r>
              <a:rPr lang="zh-CN" altLang="en-US" sz="3600" b="1" dirty="0" smtClean="0"/>
              <a:t>）弟弟在做什么呢？</a:t>
            </a:r>
            <a:endParaRPr lang="en-US" altLang="zh-CN" sz="3600" b="1" dirty="0" smtClean="0"/>
          </a:p>
          <a:p>
            <a:r>
              <a:rPr lang="en-US" altLang="zh-CN" sz="3600" b="1" dirty="0" smtClean="0"/>
              <a:t>           </a:t>
            </a:r>
            <a:r>
              <a:rPr lang="zh-CN" altLang="en-US" sz="3600" b="1" dirty="0" smtClean="0"/>
              <a:t>他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一会儿</a:t>
            </a:r>
            <a:r>
              <a:rPr lang="zh-CN" altLang="en-US" sz="3600" b="1" dirty="0" smtClean="0"/>
              <a:t>看电影，</a:t>
            </a:r>
            <a:r>
              <a:rPr lang="zh-CN" altLang="en-US" sz="3600" b="1" dirty="0" smtClean="0">
                <a:solidFill>
                  <a:srgbClr val="C20EB5"/>
                </a:solidFill>
              </a:rPr>
              <a:t>一会儿</a:t>
            </a:r>
            <a:r>
              <a:rPr lang="zh-CN" altLang="en-US" sz="3600" b="1" dirty="0" smtClean="0"/>
              <a:t>听歌。</a:t>
            </a:r>
            <a:endParaRPr lang="zh-CN" altLang="en-US" sz="3600" b="1" dirty="0"/>
          </a:p>
        </p:txBody>
      </p:sp>
      <p:sp>
        <p:nvSpPr>
          <p:cNvPr id="7" name="矩形 6"/>
          <p:cNvSpPr/>
          <p:nvPr/>
        </p:nvSpPr>
        <p:spPr>
          <a:xfrm>
            <a:off x="-252536" y="5157192"/>
            <a:ext cx="9825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请学生们造句子练习，老师纠正。</a:t>
            </a:r>
            <a:endParaRPr lang="zh-CN" alt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3250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23728" y="2492896"/>
            <a:ext cx="5128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课文学习</a:t>
            </a:r>
            <a:endParaRPr lang="zh-CN" alt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l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2226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404664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根据课文内容回答老师提出的问题。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endParaRPr lang="en-US" altLang="zh-CN" sz="4000" b="1" dirty="0" smtClean="0">
              <a:solidFill>
                <a:srgbClr val="FF0000"/>
              </a:solidFill>
            </a:endParaRPr>
          </a:p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itchFamily="2" charset="-122"/>
                <a:ea typeface="华文隶书" pitchFamily="2" charset="-122"/>
              </a:rPr>
              <a:t>               </a:t>
            </a:r>
            <a:r>
              <a:rPr lang="zh-CN" altLang="en-US" sz="4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隶书" pitchFamily="2" charset="-122"/>
                <a:ea typeface="华文隶书" pitchFamily="2" charset="-122"/>
              </a:rPr>
              <a:t>第一自然段</a:t>
            </a:r>
            <a:endParaRPr lang="en-US" altLang="zh-CN" sz="40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、老渔翁从哪里回来？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4000" b="1" dirty="0" smtClean="0">
                <a:solidFill>
                  <a:srgbClr val="C11C0F"/>
                </a:solidFill>
              </a:rPr>
              <a:t>（提示：用“从</a:t>
            </a:r>
            <a:r>
              <a:rPr lang="en-US" altLang="zh-CN" sz="4000" b="1" dirty="0" smtClean="0">
                <a:solidFill>
                  <a:srgbClr val="C11C0F"/>
                </a:solidFill>
              </a:rPr>
              <a:t>……</a:t>
            </a:r>
            <a:r>
              <a:rPr lang="zh-CN" altLang="en-US" sz="4000" b="1" dirty="0" smtClean="0">
                <a:solidFill>
                  <a:srgbClr val="C11C0F"/>
                </a:solidFill>
              </a:rPr>
              <a:t>”回答。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365104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老渔翁摇着小船从海上回来。</a:t>
            </a:r>
            <a:endParaRPr lang="zh-CN" altLang="en-US" sz="4000" b="1" dirty="0"/>
          </a:p>
        </p:txBody>
      </p:sp>
    </p:spTree>
  </p:cSld>
  <p:clrMapOvr>
    <a:masterClrMapping/>
  </p:clrMapOvr>
  <p:transition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/>
              <a:t>复习：第五课生词</a:t>
            </a:r>
            <a:endParaRPr lang="zh-CN" altLang="en-US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91683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C20EB5"/>
                </a:solidFill>
              </a:rPr>
              <a:t>杰出    田径   金牌   打破   项    出风头   争光   飞跃    羚羊   受伤    反映   称号   当地    想象力     铁人   </a:t>
            </a:r>
            <a:endParaRPr lang="zh-CN" altLang="en-US" sz="5400" b="1" dirty="0">
              <a:solidFill>
                <a:srgbClr val="C20EB5"/>
              </a:solidFill>
            </a:endParaRPr>
          </a:p>
        </p:txBody>
      </p:sp>
    </p:spTree>
  </p:cSld>
  <p:clrMapOvr>
    <a:masterClrMapping/>
  </p:clrMapOvr>
  <p:transition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986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9024" y="90872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、老渔翁有没有捕到鱼？</a:t>
            </a:r>
            <a:endParaRPr lang="en-US" altLang="zh-CN" sz="4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zh-CN" altLang="en-US" sz="4800" b="1" dirty="0" smtClean="0">
                <a:solidFill>
                  <a:srgbClr val="C11C0F"/>
                </a:solidFill>
              </a:rPr>
              <a:t>（提示：用“一</a:t>
            </a:r>
            <a:r>
              <a:rPr lang="en-US" altLang="zh-CN" sz="4800" b="1" dirty="0" smtClean="0">
                <a:solidFill>
                  <a:srgbClr val="C11C0F"/>
                </a:solidFill>
              </a:rPr>
              <a:t>……</a:t>
            </a:r>
            <a:r>
              <a:rPr lang="zh-CN" altLang="en-US" sz="4800" b="1" dirty="0" smtClean="0">
                <a:solidFill>
                  <a:srgbClr val="C11C0F"/>
                </a:solidFill>
              </a:rPr>
              <a:t>也没有”回答）</a:t>
            </a:r>
            <a:endParaRPr lang="en-US" altLang="zh-CN" sz="4800" b="1" dirty="0" smtClean="0">
              <a:solidFill>
                <a:srgbClr val="C11C0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86104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4800" b="1" dirty="0" smtClean="0">
                <a:solidFill>
                  <a:prstClr val="black"/>
                </a:solidFill>
              </a:rPr>
              <a:t>今天他一条鱼也没有捕到。</a:t>
            </a:r>
            <a:endParaRPr lang="zh-CN" altLang="en-US" sz="4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10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0"/>
            <a:ext cx="9143999" cy="7173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-171400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000" dirty="0" smtClean="0"/>
          </a:p>
          <a:p>
            <a:r>
              <a:rPr lang="zh-CN" altLang="en-US" sz="4000" dirty="0" smtClean="0"/>
              <a:t>                    </a:t>
            </a:r>
            <a:r>
              <a:rPr lang="zh-CN" altLang="en-US" sz="4800" b="1" u="sng" dirty="0" smtClean="0">
                <a:latin typeface="华文隶书" pitchFamily="2" charset="-122"/>
                <a:ea typeface="华文隶书" pitchFamily="2" charset="-122"/>
              </a:rPr>
              <a:t>第二自然段</a:t>
            </a:r>
            <a:endParaRPr lang="en-US" altLang="zh-CN" sz="4800" b="1" u="sng" dirty="0" smtClean="0">
              <a:latin typeface="华文隶书" pitchFamily="2" charset="-122"/>
              <a:ea typeface="华文隶书" pitchFamily="2" charset="-122"/>
            </a:endParaRPr>
          </a:p>
          <a:p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、老渔翁从海上回来时，发生了什么事？</a:t>
            </a:r>
            <a:r>
              <a:rPr lang="zh-CN" altLang="en-US" sz="4000" b="1" dirty="0" smtClean="0">
                <a:solidFill>
                  <a:srgbClr val="C11C0F"/>
                </a:solidFill>
              </a:rPr>
              <a:t>（提示：掀    打转）</a:t>
            </a:r>
            <a:endParaRPr lang="en-US" altLang="zh-CN" sz="4000" b="1" dirty="0" smtClean="0">
              <a:solidFill>
                <a:srgbClr val="C11C0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56490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海上突然掀起了大风浪，小船被风浪打得直打转。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、老渔翁怎么样？</a:t>
            </a:r>
            <a:r>
              <a:rPr lang="zh-CN" altLang="en-US" sz="4000" b="1" dirty="0" smtClean="0">
                <a:solidFill>
                  <a:srgbClr val="C11C0F"/>
                </a:solidFill>
              </a:rPr>
              <a:t>（提示：划、急 ）</a:t>
            </a:r>
            <a:endParaRPr lang="zh-CN" altLang="en-US" sz="4000" b="1" dirty="0">
              <a:solidFill>
                <a:srgbClr val="C11C0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8691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老渔翁小心划着船，急得出了一身汗。</a:t>
            </a:r>
            <a:endParaRPr lang="zh-CN" altLang="en-US" sz="3600" b="1" dirty="0"/>
          </a:p>
        </p:txBody>
      </p:sp>
      <p:sp>
        <p:nvSpPr>
          <p:cNvPr id="11" name="动作按钮: 自定义 10">
            <a:hlinkClick r:id="" action="ppaction://noaction" highlightClick="1"/>
          </p:cNvPr>
          <p:cNvSpPr/>
          <p:nvPr/>
        </p:nvSpPr>
        <p:spPr>
          <a:xfrm>
            <a:off x="11916816" y="3501008"/>
            <a:ext cx="45719" cy="4571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4034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332656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u="sng" dirty="0" smtClean="0">
                <a:latin typeface="华文隶书" pitchFamily="2" charset="-122"/>
                <a:ea typeface="华文隶书" pitchFamily="2" charset="-122"/>
              </a:rPr>
              <a:t>第三自然段</a:t>
            </a:r>
            <a:endParaRPr lang="zh-CN" altLang="en-US" sz="4800" b="1" u="sng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772816"/>
            <a:ext cx="7704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、谁救了老渔翁的命？怎么救的？</a:t>
            </a:r>
            <a:endParaRPr lang="en-US" altLang="zh-CN" sz="4000" b="1" dirty="0" smtClean="0"/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2852936"/>
            <a:ext cx="8316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海豚救了老渔翁的命。</a:t>
            </a:r>
            <a:endParaRPr lang="en-US" altLang="zh-CN" sz="3600" b="1" dirty="0" smtClean="0"/>
          </a:p>
          <a:p>
            <a:r>
              <a:rPr lang="zh-CN" altLang="en-US" sz="3600" b="1" dirty="0" smtClean="0"/>
              <a:t>海豚潜入船的底下，带着船，冲出风浪，把船带到海边。</a:t>
            </a:r>
            <a:endParaRPr lang="zh-CN" altLang="en-US" sz="3600" b="1" dirty="0"/>
          </a:p>
        </p:txBody>
      </p:sp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5058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548680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u="sng" dirty="0" smtClean="0">
                <a:latin typeface="华文隶书" pitchFamily="2" charset="-122"/>
                <a:ea typeface="华文隶书" pitchFamily="2" charset="-122"/>
              </a:rPr>
              <a:t>第四自然段</a:t>
            </a:r>
            <a:endParaRPr lang="zh-CN" altLang="en-US" sz="4800" u="sng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888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        海豚是怎么样帮助老渔翁捕鱼的？</a:t>
            </a:r>
            <a:endParaRPr lang="en-US" altLang="zh-CN" sz="3600" b="1" dirty="0" smtClean="0"/>
          </a:p>
          <a:p>
            <a:r>
              <a:rPr lang="zh-CN" altLang="en-US" sz="3600" b="1" dirty="0" smtClean="0">
                <a:solidFill>
                  <a:srgbClr val="C11C0F"/>
                </a:solidFill>
              </a:rPr>
              <a:t>（提示：一会儿</a:t>
            </a:r>
            <a:r>
              <a:rPr lang="en-US" altLang="zh-CN" sz="3600" b="1" dirty="0" smtClean="0">
                <a:solidFill>
                  <a:srgbClr val="C11C0F"/>
                </a:solidFill>
              </a:rPr>
              <a:t>……</a:t>
            </a:r>
            <a:r>
              <a:rPr lang="zh-CN" altLang="en-US" sz="3600" b="1" dirty="0" smtClean="0">
                <a:solidFill>
                  <a:srgbClr val="C11C0F"/>
                </a:solidFill>
              </a:rPr>
              <a:t>一会儿</a:t>
            </a:r>
            <a:r>
              <a:rPr lang="en-US" altLang="zh-CN" sz="3600" b="1" dirty="0" smtClean="0">
                <a:solidFill>
                  <a:srgbClr val="C11C0F"/>
                </a:solidFill>
              </a:rPr>
              <a:t>          </a:t>
            </a:r>
            <a:r>
              <a:rPr lang="zh-CN" altLang="en-US" sz="3600" b="1" dirty="0" smtClean="0">
                <a:solidFill>
                  <a:srgbClr val="C11C0F"/>
                </a:solidFill>
              </a:rPr>
              <a:t>蹿  </a:t>
            </a:r>
            <a:r>
              <a:rPr lang="en-US" altLang="zh-CN" sz="3600" b="1" dirty="0" smtClean="0">
                <a:solidFill>
                  <a:srgbClr val="C11C0F"/>
                </a:solidFill>
              </a:rPr>
              <a:t>    </a:t>
            </a:r>
            <a:r>
              <a:rPr lang="zh-CN" altLang="en-US" sz="3600" b="1" dirty="0" smtClean="0">
                <a:solidFill>
                  <a:srgbClr val="C11C0F"/>
                </a:solidFill>
              </a:rPr>
              <a:t>带路  ）</a:t>
            </a:r>
            <a:endParaRPr lang="zh-CN" altLang="en-US" sz="3600" b="1" dirty="0">
              <a:solidFill>
                <a:srgbClr val="C11C0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海豚一会儿蹿到小船的后边，一会儿蹿到小船的前边，给老渔翁带路，把老渔翁带到鱼多的地方，然后又帮老渔翁往网里赶鱼。</a:t>
            </a:r>
            <a:endParaRPr lang="zh-CN" altLang="en-US" sz="3600" b="1" dirty="0"/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6082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33265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u="sng" dirty="0" smtClean="0">
                <a:latin typeface="华文隶书" pitchFamily="2" charset="-122"/>
                <a:ea typeface="华文隶书" pitchFamily="2" charset="-122"/>
              </a:rPr>
              <a:t>第五自然段</a:t>
            </a:r>
            <a:endParaRPr lang="zh-CN" altLang="en-US" sz="4800" b="1" u="sng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老渔翁捕到一船鱼以后怎样对待海豚？</a:t>
            </a:r>
            <a:endParaRPr lang="en-US" altLang="zh-CN" sz="3600" b="1" dirty="0" smtClean="0"/>
          </a:p>
          <a:p>
            <a:r>
              <a:rPr lang="zh-CN" altLang="en-US" sz="3600" b="1" dirty="0" smtClean="0">
                <a:solidFill>
                  <a:srgbClr val="C11C0F"/>
                </a:solidFill>
              </a:rPr>
              <a:t>（提示：招呼    蹿   睡      躺）</a:t>
            </a:r>
            <a:endParaRPr lang="en-US" altLang="zh-CN" sz="3600" b="1" dirty="0" smtClean="0">
              <a:solidFill>
                <a:srgbClr val="C11C0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85293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老渔翁拿水给它喝，海豚不喝，老渔翁又叫海豚躺下来睡觉，海豚听了就躺在船上睡着了。</a:t>
            </a:r>
            <a:endParaRPr lang="zh-CN" altLang="en-US" sz="3600" b="1" dirty="0"/>
          </a:p>
        </p:txBody>
      </p:sp>
    </p:spTree>
  </p:cSld>
  <p:clrMapOvr>
    <a:masterClrMapping/>
  </p:clrMapOvr>
  <p:transition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7106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4055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548680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u="sng" dirty="0" smtClean="0">
                <a:latin typeface="华文隶书" pitchFamily="2" charset="-122"/>
                <a:ea typeface="华文隶书" pitchFamily="2" charset="-122"/>
              </a:rPr>
              <a:t>第六、七自然段</a:t>
            </a:r>
            <a:endParaRPr lang="zh-CN" altLang="en-US" sz="4400" b="1" u="sng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700808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海豚一直把老渔翁送到哪里？</a:t>
            </a:r>
            <a:endParaRPr lang="en-US" altLang="zh-CN" sz="4400" b="1" dirty="0" smtClean="0"/>
          </a:p>
          <a:p>
            <a:r>
              <a:rPr lang="zh-CN" altLang="en-US" sz="4400" b="1" dirty="0" smtClean="0">
                <a:solidFill>
                  <a:srgbClr val="C11C0F"/>
                </a:solidFill>
              </a:rPr>
              <a:t>（提示：跟着     海边   ）</a:t>
            </a:r>
            <a:endParaRPr lang="zh-CN" altLang="en-US" sz="4400" b="1" dirty="0">
              <a:solidFill>
                <a:srgbClr val="C11C0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86104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海豚跟着小船，一直把老渔翁送到海边。</a:t>
            </a:r>
            <a:endParaRPr lang="zh-CN" altLang="en-US" sz="4000" b="1" dirty="0"/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8130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6064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solidFill>
                  <a:srgbClr val="FF0000"/>
                </a:solidFill>
              </a:rPr>
              <a:t>     总结课文</a:t>
            </a:r>
            <a:endParaRPr lang="zh-CN" altLang="en-US" sz="7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77048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、海豚救了老渔翁的命，老渔翁很感激。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其实动物与人同样是有感情的，我们应该向海豚学习，在别人遇到困难的时候，我们要乐于帮助别人。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2</a:t>
            </a:r>
            <a:r>
              <a:rPr lang="zh-CN" altLang="en-US" sz="3200" b="1" dirty="0" smtClean="0"/>
              <a:t>、海豚救了人类，所以我们应该保护有益的动物们。</a:t>
            </a:r>
            <a:endParaRPr lang="en-US" altLang="zh-CN" sz="3200" b="1" dirty="0" smtClean="0"/>
          </a:p>
          <a:p>
            <a:r>
              <a:rPr lang="zh-CN" altLang="en-US" sz="3200" b="1" dirty="0" smtClean="0">
                <a:solidFill>
                  <a:srgbClr val="FFFF00"/>
                </a:solidFill>
              </a:rPr>
              <a:t>（引导同学们大胆地说出自己内心的想法，  从这篇课文里学到的东西。）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0178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476672"/>
            <a:ext cx="774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小故事能手比赛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844824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给出一些词语、或者句子，引导同学们熟悉课文，复述课文。然后进行讲故事比赛，看看谁能够说得流利，表演得绘声绘色。最后颁发奖励。</a:t>
            </a:r>
            <a:endParaRPr lang="zh-CN" altLang="en-US" sz="4400" b="1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9154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980728"/>
            <a:ext cx="4536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</a:rPr>
              <a:t>布置作业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3691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/>
              <a:t>1</a:t>
            </a:r>
            <a:r>
              <a:rPr lang="zh-CN" altLang="en-US" sz="5400" b="1" dirty="0" smtClean="0"/>
              <a:t>、第六课写字本写完。</a:t>
            </a:r>
            <a:endParaRPr lang="en-US" altLang="zh-CN" sz="5400" b="1" dirty="0" smtClean="0"/>
          </a:p>
          <a:p>
            <a:r>
              <a:rPr lang="en-US" altLang="zh-CN" sz="5400" b="1" dirty="0" smtClean="0"/>
              <a:t>2</a:t>
            </a:r>
            <a:r>
              <a:rPr lang="zh-CN" altLang="en-US" sz="5400" b="1" dirty="0" smtClean="0"/>
              <a:t>、第六课综合练习做完。</a:t>
            </a:r>
            <a:endParaRPr lang="en-US" altLang="zh-CN" sz="5400" b="1" dirty="0" smtClean="0"/>
          </a:p>
        </p:txBody>
      </p:sp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1" name="Picture 1" descr="C:\Documents and Settings\Administrator\桌面\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 rot="453737">
            <a:off x="2276912" y="2748628"/>
            <a:ext cx="50844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行楷" pitchFamily="2" charset="-122"/>
                <a:ea typeface="华文行楷" pitchFamily="2" charset="-122"/>
              </a:rPr>
              <a:t>谢谢大家！</a:t>
            </a:r>
            <a:endParaRPr lang="zh-CN" alt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389876" y="2276872"/>
            <a:ext cx="63642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学习新生词</a:t>
            </a:r>
            <a:endParaRPr lang="zh-CN" alt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渔翁（</a:t>
            </a:r>
            <a:r>
              <a:rPr lang="en-US" altLang="zh-CN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yúwēnɡ</a:t>
            </a:r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）：捕渔的、        年纪比较大的人</a:t>
            </a:r>
            <a:endParaRPr lang="zh-CN" altLang="en-US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0" descr="http://www.people.com.cn/mediafile/200412/02/F2004120210351300000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220072" y="1988840"/>
            <a:ext cx="392392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0" y="2780928"/>
            <a:ext cx="51480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[</a:t>
            </a:r>
            <a:r>
              <a:rPr lang="zh-CN" alt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量词</a:t>
            </a:r>
            <a:r>
              <a:rPr lang="en-US" altLang="zh-C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]</a:t>
            </a:r>
            <a:r>
              <a:rPr lang="zh-CN" alt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：</a:t>
            </a:r>
            <a:r>
              <a:rPr lang="zh-CN" altLang="en-U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一（</a:t>
            </a:r>
            <a:r>
              <a:rPr lang="zh-CN" alt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个）渔翁</a:t>
            </a:r>
            <a:endParaRPr lang="en-US" altLang="zh-CN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10902"/>
            <a:ext cx="51480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[</a:t>
            </a:r>
            <a:r>
              <a:rPr lang="zh-CN" altLang="en-US" sz="4000" b="1" dirty="0" smtClean="0"/>
              <a:t>拓展</a:t>
            </a:r>
            <a:r>
              <a:rPr lang="en-US" altLang="zh-CN" sz="4000" b="1" dirty="0" smtClean="0"/>
              <a:t>]</a:t>
            </a:r>
            <a:r>
              <a:rPr lang="zh-CN" altLang="en-US" sz="4000" b="1" dirty="0" smtClean="0"/>
              <a:t>：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</a:t>
            </a:r>
            <a:r>
              <a:rPr lang="zh-CN" altLang="en-US" sz="4000" b="1" dirty="0" smtClean="0"/>
              <a:t>翁：年纪比较大的人。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</a:t>
            </a:r>
            <a:r>
              <a:rPr lang="zh-CN" altLang="en-US" sz="4000" b="1" dirty="0" smtClean="0"/>
              <a:t>渔夫：捕鱼的人。</a:t>
            </a:r>
            <a:endParaRPr lang="en-US" altLang="zh-CN" sz="4000" b="1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Documents and Settings\Administrator\桌面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1835696" y="332656"/>
            <a:ext cx="53591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海豚（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hǎitún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91683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[</a:t>
            </a:r>
            <a:r>
              <a:rPr lang="zh-CN" altLang="en-US" sz="4000" b="1" dirty="0" smtClean="0"/>
              <a:t>量词</a:t>
            </a:r>
            <a:r>
              <a:rPr lang="en-US" altLang="zh-CN" sz="4000" b="1" dirty="0" smtClean="0"/>
              <a:t>]</a:t>
            </a:r>
            <a:r>
              <a:rPr lang="zh-CN" altLang="en-US" sz="4000" b="1" dirty="0" smtClean="0"/>
              <a:t>：一（条）</a:t>
            </a:r>
            <a:r>
              <a:rPr lang="en-US" altLang="zh-CN" sz="4000" b="1" dirty="0" smtClean="0"/>
              <a:t>/</a:t>
            </a:r>
            <a:r>
              <a:rPr lang="zh-CN" altLang="en-US" sz="4000" b="1" dirty="0" smtClean="0"/>
              <a:t>（只）海豚</a:t>
            </a:r>
            <a:endParaRPr lang="zh-CN" altLang="en-US" sz="4000" b="1" dirty="0"/>
          </a:p>
        </p:txBody>
      </p:sp>
      <p:pic>
        <p:nvPicPr>
          <p:cNvPr id="5124" name="Picture 4" descr="c:\DOCUME~1\ADMINI~1\APPLIC~1\360se6\USERDA~1\Temp\143000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24944"/>
            <a:ext cx="5580112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411760" y="188640"/>
            <a:ext cx="3600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捕（</a:t>
            </a:r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bǔ</a:t>
            </a:r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11" descr="http://news.xinhuanet.com/politics/2007-07/26/xinsrc_3420704261142843216911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499992" y="1556792"/>
            <a:ext cx="4644008" cy="518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24744"/>
            <a:ext cx="442798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/>
              <a:t>[</a:t>
            </a:r>
            <a:r>
              <a:rPr lang="zh-CN" altLang="en-US" sz="4400" b="1" dirty="0" smtClean="0"/>
              <a:t>词组</a:t>
            </a:r>
            <a:r>
              <a:rPr lang="en-US" altLang="zh-CN" sz="4400" b="1" dirty="0" smtClean="0"/>
              <a:t>]:</a:t>
            </a:r>
          </a:p>
          <a:p>
            <a:r>
              <a:rPr lang="zh-CN" altLang="en-US" sz="4400" b="1" dirty="0" smtClean="0"/>
              <a:t>捕捉、捕鱼、捕鸟、捕着（</a:t>
            </a:r>
            <a:r>
              <a:rPr lang="en-US" altLang="zh-CN" sz="4400" b="1" dirty="0" smtClean="0"/>
              <a:t> </a:t>
            </a:r>
            <a:r>
              <a:rPr lang="en-US" altLang="zh-CN" sz="4400" b="1" dirty="0" err="1" smtClean="0"/>
              <a:t>zháo</a:t>
            </a:r>
            <a:r>
              <a:rPr lang="en-US" altLang="zh-CN" sz="4400" b="1" dirty="0" smtClean="0"/>
              <a:t> </a:t>
            </a:r>
            <a:r>
              <a:rPr lang="zh-CN" altLang="en-US" sz="4400" b="1" dirty="0" smtClean="0"/>
              <a:t>）</a:t>
            </a:r>
            <a:endParaRPr lang="en-US" altLang="zh-CN" sz="4400" b="1" dirty="0" smtClean="0"/>
          </a:p>
          <a:p>
            <a:r>
              <a:rPr lang="en-US" altLang="zh-CN" sz="4400" b="1" dirty="0" smtClean="0"/>
              <a:t>[</a:t>
            </a:r>
            <a:r>
              <a:rPr lang="zh-CN" altLang="en-US" sz="4400" b="1" dirty="0" smtClean="0"/>
              <a:t>例句</a:t>
            </a:r>
            <a:r>
              <a:rPr lang="en-US" altLang="zh-CN" sz="4400" b="1" dirty="0" smtClean="0"/>
              <a:t>]</a:t>
            </a:r>
            <a:r>
              <a:rPr lang="zh-CN" altLang="en-US" sz="4400" b="1" dirty="0" smtClean="0"/>
              <a:t>：</a:t>
            </a:r>
            <a:endParaRPr lang="en-US" altLang="zh-CN" sz="4400" b="1" dirty="0" smtClean="0"/>
          </a:p>
          <a:p>
            <a:r>
              <a:rPr lang="zh-CN" altLang="en-US" sz="4400" b="1" dirty="0" smtClean="0">
                <a:sym typeface="Wingdings" pitchFamily="2" charset="2"/>
              </a:rPr>
              <a:t>（</a:t>
            </a:r>
            <a:r>
              <a:rPr lang="en-US" altLang="zh-CN" sz="4400" b="1" dirty="0" smtClean="0">
                <a:sym typeface="Wingdings" pitchFamily="2" charset="2"/>
              </a:rPr>
              <a:t>1</a:t>
            </a:r>
            <a:r>
              <a:rPr lang="zh-CN" altLang="en-US" sz="4400" b="1" dirty="0" smtClean="0">
                <a:sym typeface="Wingdings" pitchFamily="2" charset="2"/>
              </a:rPr>
              <a:t>）</a:t>
            </a:r>
            <a:r>
              <a:rPr lang="zh-CN" altLang="en-US" sz="4400" b="1" dirty="0" smtClean="0"/>
              <a:t>渔翁一条鱼也没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捕</a:t>
            </a:r>
            <a:r>
              <a:rPr lang="zh-CN" altLang="en-US" sz="4400" b="1" dirty="0" smtClean="0"/>
              <a:t>着。</a:t>
            </a:r>
            <a:endParaRPr lang="en-US" altLang="zh-CN" sz="4400" b="1" dirty="0" smtClean="0"/>
          </a:p>
          <a:p>
            <a:r>
              <a:rPr lang="zh-CN" altLang="en-US" sz="4400" b="1" dirty="0" smtClean="0"/>
              <a:t>（</a:t>
            </a:r>
            <a:r>
              <a:rPr lang="en-US" altLang="zh-CN" sz="4400" b="1" dirty="0" smtClean="0"/>
              <a:t>2</a:t>
            </a:r>
            <a:r>
              <a:rPr lang="zh-CN" altLang="en-US" sz="4400" b="1" dirty="0" smtClean="0"/>
              <a:t>）他去海里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捕</a:t>
            </a:r>
            <a:r>
              <a:rPr lang="zh-CN" altLang="en-US" sz="4400" b="1" dirty="0" smtClean="0"/>
              <a:t>鱼了。</a:t>
            </a:r>
            <a:endParaRPr lang="en-US" altLang="zh-CN" sz="4400" b="1" dirty="0" smtClean="0"/>
          </a:p>
          <a:p>
            <a:endParaRPr lang="en-US" altLang="zh-CN" sz="4800" b="1" dirty="0" smtClean="0"/>
          </a:p>
          <a:p>
            <a:r>
              <a:rPr lang="en-US" altLang="zh-CN" dirty="0" smtClean="0"/>
              <a:t>             </a:t>
            </a:r>
          </a:p>
        </p:txBody>
      </p:sp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1432680" y="548680"/>
            <a:ext cx="57631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掀起（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xiānqǐ</a:t>
            </a:r>
            <a:r>
              <a:rPr lang="en-US" altLang="zh-C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CN" alt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564243"/>
            <a:ext cx="35283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[</a:t>
            </a:r>
            <a:r>
              <a:rPr lang="zh-CN" altLang="en-US" sz="4000" b="1" dirty="0" smtClean="0"/>
              <a:t>词组</a:t>
            </a:r>
            <a:r>
              <a:rPr lang="en-US" altLang="zh-CN" sz="4000" b="1" dirty="0" smtClean="0"/>
              <a:t>]:</a:t>
            </a:r>
            <a:r>
              <a:rPr lang="zh-CN" altLang="en-US" sz="4000" b="1" dirty="0" smtClean="0"/>
              <a:t>掀起风浪、掀起盖子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[</a:t>
            </a:r>
            <a:r>
              <a:rPr lang="zh-CN" altLang="en-US" sz="4000" b="1" dirty="0" smtClean="0"/>
              <a:t>例句</a:t>
            </a:r>
            <a:r>
              <a:rPr lang="en-US" altLang="zh-CN" sz="4000" b="1" dirty="0" smtClean="0"/>
              <a:t>]</a:t>
            </a:r>
            <a:r>
              <a:rPr lang="zh-CN" altLang="en-US" sz="4000" b="1" dirty="0" smtClean="0"/>
              <a:t>：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（</a:t>
            </a:r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）海上掀起了大风浪。</a:t>
            </a:r>
            <a:endParaRPr lang="en-US" altLang="zh-CN" sz="4000" b="1" dirty="0" smtClean="0"/>
          </a:p>
          <a:p>
            <a:r>
              <a:rPr lang="zh-CN" altLang="en-US" sz="4000" b="1" dirty="0" smtClean="0">
                <a:sym typeface="Wingdings" pitchFamily="2" charset="2"/>
              </a:rPr>
              <a:t>（</a:t>
            </a:r>
            <a:r>
              <a:rPr lang="en-US" altLang="zh-CN" sz="4000" b="1" dirty="0" smtClean="0">
                <a:sym typeface="Wingdings" pitchFamily="2" charset="2"/>
              </a:rPr>
              <a:t>2</a:t>
            </a:r>
            <a:r>
              <a:rPr lang="zh-CN" altLang="en-US" sz="4000" b="1" dirty="0" smtClean="0">
                <a:sym typeface="Wingdings" pitchFamily="2" charset="2"/>
              </a:rPr>
              <a:t>）她掀起盖子，把水倒出来。</a:t>
            </a:r>
            <a:endParaRPr lang="en-US" altLang="zh-CN" sz="4000" b="1" dirty="0" smtClean="0">
              <a:sym typeface="Wingdings" pitchFamily="2" charset="2"/>
            </a:endParaRP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22048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28498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0488" name="Picture 8" descr="c:\DOCUME~1\ADMINI~1\APPLIC~1\360se6\USERDA~1\Temp\170996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44824"/>
            <a:ext cx="5004048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Documents and Settings\Administrator\桌面\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971600" y="332656"/>
            <a:ext cx="69605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打转（</a:t>
            </a:r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dǎ</a:t>
            </a:r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zh-CN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zhuàn</a:t>
            </a:r>
            <a:r>
              <a:rPr lang="zh-CN" alt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）</a:t>
            </a:r>
            <a:endParaRPr lang="zh-CN" alt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060848"/>
            <a:ext cx="72728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en-US" altLang="zh-CN" sz="4800" b="1" dirty="0" smtClean="0"/>
              <a:t>[</a:t>
            </a:r>
            <a:r>
              <a:rPr lang="zh-CN" altLang="en-US" sz="4800" b="1" dirty="0" smtClean="0"/>
              <a:t>词组</a:t>
            </a:r>
            <a:r>
              <a:rPr lang="en-US" altLang="zh-CN" sz="4800" b="1" dirty="0" smtClean="0"/>
              <a:t>]</a:t>
            </a:r>
            <a:r>
              <a:rPr lang="zh-CN" altLang="en-US" sz="4800" b="1" dirty="0" smtClean="0"/>
              <a:t>：绕着桌子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打转</a:t>
            </a:r>
            <a:r>
              <a:rPr lang="zh-CN" altLang="en-US" sz="4800" b="1" dirty="0" smtClean="0"/>
              <a:t>、        一直在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打转</a:t>
            </a:r>
            <a:endParaRPr lang="en-US" altLang="zh-CN" sz="4800" b="1" dirty="0" smtClean="0">
              <a:solidFill>
                <a:srgbClr val="FF0000"/>
              </a:solidFill>
            </a:endParaRPr>
          </a:p>
          <a:p>
            <a:r>
              <a:rPr lang="en-US" altLang="zh-CN" sz="4800" b="1" dirty="0" smtClean="0"/>
              <a:t>[</a:t>
            </a:r>
            <a:r>
              <a:rPr lang="zh-CN" altLang="en-US" sz="4800" b="1" dirty="0" smtClean="0"/>
              <a:t>例句</a:t>
            </a:r>
            <a:r>
              <a:rPr lang="en-US" altLang="zh-CN" sz="4800" b="1" dirty="0" smtClean="0"/>
              <a:t>]</a:t>
            </a:r>
            <a:r>
              <a:rPr lang="zh-CN" altLang="en-US" sz="4800" b="1" dirty="0" smtClean="0"/>
              <a:t>：小船被风浪打得直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打转</a:t>
            </a:r>
            <a:r>
              <a:rPr lang="zh-CN" altLang="en-US" sz="4800" b="1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ransition>
    <p:zoom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1620</Words>
  <Application>Microsoft Office PowerPoint</Application>
  <PresentationFormat>全屏显示(4:3)</PresentationFormat>
  <Paragraphs>161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微软用户</cp:lastModifiedBy>
  <cp:revision>215</cp:revision>
  <dcterms:modified xsi:type="dcterms:W3CDTF">2013-12-29T15:53:01Z</dcterms:modified>
</cp:coreProperties>
</file>