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45"/>
  </p:notesMasterIdLst>
  <p:sldIdLst>
    <p:sldId id="256" r:id="rId2"/>
    <p:sldId id="317" r:id="rId3"/>
    <p:sldId id="318" r:id="rId4"/>
    <p:sldId id="319" r:id="rId5"/>
    <p:sldId id="320" r:id="rId6"/>
    <p:sldId id="321" r:id="rId7"/>
    <p:sldId id="323" r:id="rId8"/>
    <p:sldId id="322" r:id="rId9"/>
    <p:sldId id="324" r:id="rId10"/>
    <p:sldId id="325" r:id="rId11"/>
    <p:sldId id="326" r:id="rId12"/>
    <p:sldId id="327" r:id="rId13"/>
    <p:sldId id="329" r:id="rId14"/>
    <p:sldId id="330" r:id="rId15"/>
    <p:sldId id="328" r:id="rId16"/>
    <p:sldId id="331" r:id="rId17"/>
    <p:sldId id="332" r:id="rId18"/>
    <p:sldId id="333" r:id="rId19"/>
    <p:sldId id="334" r:id="rId20"/>
    <p:sldId id="335" r:id="rId21"/>
    <p:sldId id="336" r:id="rId22"/>
    <p:sldId id="340" r:id="rId23"/>
    <p:sldId id="337" r:id="rId24"/>
    <p:sldId id="338" r:id="rId25"/>
    <p:sldId id="341" r:id="rId26"/>
    <p:sldId id="342" r:id="rId27"/>
    <p:sldId id="343" r:id="rId28"/>
    <p:sldId id="344" r:id="rId29"/>
    <p:sldId id="345" r:id="rId30"/>
    <p:sldId id="346" r:id="rId31"/>
    <p:sldId id="358" r:id="rId32"/>
    <p:sldId id="359" r:id="rId33"/>
    <p:sldId id="360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5pPr>
    <a:lvl6pPr marL="2286000" algn="l" defTabSz="914400" rtl="0" eaLnBrk="1" latinLnBrk="0" hangingPunct="1"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6pPr>
    <a:lvl7pPr marL="2743200" algn="l" defTabSz="914400" rtl="0" eaLnBrk="1" latinLnBrk="0" hangingPunct="1"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7pPr>
    <a:lvl8pPr marL="3200400" algn="l" defTabSz="914400" rtl="0" eaLnBrk="1" latinLnBrk="0" hangingPunct="1"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8pPr>
    <a:lvl9pPr marL="3657600" algn="l" defTabSz="914400" rtl="0" eaLnBrk="1" latinLnBrk="0" hangingPunct="1">
      <a:defRPr sz="4000" b="1" u="sng" kern="1200">
        <a:solidFill>
          <a:schemeClr val="tx1"/>
        </a:solidFill>
        <a:latin typeface="华文楷体" pitchFamily="2" charset="-122"/>
        <a:ea typeface="华文楷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6699"/>
    <a:srgbClr val="0033CC"/>
    <a:srgbClr val="FF66FF"/>
    <a:srgbClr val="00CC99"/>
    <a:srgbClr val="CC3300"/>
    <a:srgbClr val="996633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38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1E142-D6AB-4B92-A972-BAEB50C41D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E142-D6AB-4B92-A972-BAEB50C41D5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F890-1161-485E-9609-C86FAC745775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EAFD-5457-44D4-AD00-251AC7A2BA92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46C1-4DDF-4034-A4F1-DE6EA2C7BD5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65EEAE-4AA2-4ECE-94A2-7D0AC8BBE8E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024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BF7C-B140-4711-8E37-63D594BA3C93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BA8-385B-40D6-AF23-23F582CD439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DB9E-3EC8-4513-A8B9-74814F35AAEE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50CB-A589-47A2-900F-9C3C009D81B2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F77-C996-449D-A546-90691E4A0102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4630-C1F4-4787-B598-2FC1F7659E00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A829-8BD4-4651-BA4A-BE68411AB25A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992-92F0-4AD0-B7B0-79F67A076641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3307-C402-4813-A5CB-87B24508D7BD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066362">
            <a:off x="7449001" y="4404487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33600" y="6172200"/>
            <a:ext cx="10668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501" y="3237707"/>
            <a:ext cx="1440000" cy="1260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旧课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复习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957000" y="4666299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新课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导入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117240" y="5383251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词文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串讲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277480" y="4750636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小结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复习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789648" y="3215426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布置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作业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9712" y="1484784"/>
            <a:ext cx="5141151" cy="156966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u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晏子使楚</a:t>
            </a:r>
            <a:endParaRPr lang="zh-CN" altLang="en-US" sz="9600" b="1" u="none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505241">
            <a:off x="5614039" y="5551159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73876">
            <a:off x="3352584" y="5548576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2404069">
            <a:off x="1329288" y="4362752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2" grpId="0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555645"/>
            <a:ext cx="86023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10. </a:t>
            </a:r>
            <a:r>
              <a:rPr lang="zh-CN" altLang="en-US" sz="3600" u="none" dirty="0">
                <a:solidFill>
                  <a:srgbClr val="FF0000"/>
                </a:solidFill>
              </a:rPr>
              <a:t>拜会</a:t>
            </a:r>
            <a:r>
              <a:rPr lang="zh-CN" altLang="en-US" sz="3600" u="none" dirty="0">
                <a:solidFill>
                  <a:schemeClr val="bg1"/>
                </a:solidFill>
              </a:rPr>
              <a:t>   拜访 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近义联想）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例：总统专门去拜会了他以前的老师。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例（文）：晏子去楚国拜会楚王。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11. </a:t>
            </a:r>
            <a:r>
              <a:rPr lang="zh-CN" altLang="en-US" sz="3600" u="none" dirty="0">
                <a:solidFill>
                  <a:srgbClr val="FF0000"/>
                </a:solidFill>
              </a:rPr>
              <a:t>大伙儿</a:t>
            </a:r>
            <a:r>
              <a:rPr lang="zh-CN" altLang="en-US" sz="3600" u="none" dirty="0">
                <a:solidFill>
                  <a:schemeClr val="bg1"/>
                </a:solidFill>
              </a:rPr>
              <a:t>   很多人一起   大伙儿一起举起袖子   大伙儿一起用力   全场一起鼓掌 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例：外面出事了，大伙儿快跟我来！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10289" r="22268"/>
          <a:stretch/>
        </p:blipFill>
        <p:spPr>
          <a:xfrm>
            <a:off x="5648633" y="2109018"/>
            <a:ext cx="3495367" cy="38110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19" y="555645"/>
            <a:ext cx="86023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12. </a:t>
            </a:r>
            <a:r>
              <a:rPr lang="zh-CN" altLang="en-US" sz="3600" u="none" dirty="0">
                <a:solidFill>
                  <a:srgbClr val="FF0000"/>
                </a:solidFill>
              </a:rPr>
              <a:t>一齐</a:t>
            </a:r>
            <a:r>
              <a:rPr lang="zh-CN" altLang="en-US" sz="3600" u="none" dirty="0">
                <a:solidFill>
                  <a:schemeClr val="bg1"/>
                </a:solidFill>
              </a:rPr>
              <a:t>   一起（特别指同时）   一齐用力   一齐鼓掌   </a:t>
            </a:r>
            <a:r>
              <a:rPr lang="zh-CN" altLang="en-US" sz="3600" i="1" u="none" dirty="0"/>
              <a:t>（释义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动作</a:t>
            </a:r>
            <a:r>
              <a:rPr lang="zh-CN" altLang="en-US" sz="3600" i="1" u="none" dirty="0"/>
              <a:t>演示）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例：我们一齐冲过去！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796005"/>
            <a:ext cx="86023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13. </a:t>
            </a:r>
            <a:r>
              <a:rPr lang="zh-CN" altLang="en-US" sz="3600" u="none" dirty="0">
                <a:solidFill>
                  <a:srgbClr val="FF0000"/>
                </a:solidFill>
              </a:rPr>
              <a:t>袖子</a:t>
            </a:r>
            <a:r>
              <a:rPr lang="zh-CN" altLang="en-US" sz="3600" u="none" dirty="0">
                <a:solidFill>
                  <a:schemeClr val="bg1"/>
                </a:solidFill>
              </a:rPr>
              <a:t>   </a:t>
            </a:r>
            <a:r>
              <a:rPr lang="zh-CN" altLang="en-US" sz="3600" i="1" u="none" dirty="0"/>
              <a:t>（图示）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例（文）：大伙儿一齐把袖子举起来。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例：谁说他的衣服没有袖子？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5" name="椭圆 4"/>
          <p:cNvSpPr/>
          <p:nvPr/>
        </p:nvSpPr>
        <p:spPr>
          <a:xfrm>
            <a:off x="8028384" y="4653136"/>
            <a:ext cx="72008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14. </a:t>
            </a:r>
            <a:r>
              <a:rPr lang="zh-CN" altLang="en-US" sz="3600" u="none" dirty="0">
                <a:solidFill>
                  <a:srgbClr val="FF0000"/>
                </a:solidFill>
              </a:rPr>
              <a:t>打发 </a:t>
            </a:r>
            <a:r>
              <a:rPr lang="zh-CN" altLang="en-US" sz="3600" u="none" dirty="0">
                <a:solidFill>
                  <a:schemeClr val="bg1"/>
                </a:solidFill>
              </a:rPr>
              <a:t>  让人去做什么（或离开） 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例：妈妈打发我去超市买些做饭用的调料。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例（文）：齐国为什么打发你来？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242007"/>
            <a:ext cx="860238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15. </a:t>
            </a:r>
            <a:r>
              <a:rPr lang="zh-CN" altLang="en-US" sz="3600" u="none" dirty="0">
                <a:solidFill>
                  <a:srgbClr val="FF0000"/>
                </a:solidFill>
              </a:rPr>
              <a:t>撒谎</a:t>
            </a:r>
            <a:r>
              <a:rPr lang="zh-CN" altLang="en-US" sz="3600" u="none" dirty="0">
                <a:solidFill>
                  <a:schemeClr val="bg1"/>
                </a:solidFill>
              </a:rPr>
              <a:t>   说谎话骗人   不能撒谎   孩子不撒谎   撒个谎 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例：诚实做人，不能撒谎，这是老师对我们最基本的要求。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例（文）：撒个谎吧，是在欺骗国王。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10" y="908720"/>
            <a:ext cx="2402210" cy="237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18. </a:t>
            </a:r>
            <a:r>
              <a:rPr lang="zh-CN" altLang="en-US" sz="3600" u="none" dirty="0">
                <a:solidFill>
                  <a:srgbClr val="FF0000"/>
                </a:solidFill>
              </a:rPr>
              <a:t>押</a:t>
            </a:r>
            <a:r>
              <a:rPr lang="zh-CN" altLang="en-US" sz="3600" u="none" dirty="0">
                <a:solidFill>
                  <a:schemeClr val="bg1"/>
                </a:solidFill>
              </a:rPr>
              <a:t>   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把</a:t>
            </a:r>
            <a:r>
              <a:rPr lang="zh-CN" altLang="en-US" sz="3600" u="none" dirty="0">
                <a:solidFill>
                  <a:schemeClr val="bg1"/>
                </a:solidFill>
              </a:rPr>
              <a:t>（犯）人的胳膊绑着走路   </a:t>
            </a:r>
            <a:r>
              <a:rPr lang="zh-CN" altLang="en-US" sz="3600" i="1" u="none" dirty="0"/>
              <a:t>（图示）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例：警车押着小偷进了监狱。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例（文）：楚王的卫兵去押人了。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19. </a:t>
            </a:r>
            <a:r>
              <a:rPr lang="zh-CN" altLang="en-US" sz="3600" u="none" dirty="0">
                <a:solidFill>
                  <a:srgbClr val="FF0000"/>
                </a:solidFill>
              </a:rPr>
              <a:t>犯人</a:t>
            </a:r>
            <a:r>
              <a:rPr lang="zh-CN" altLang="en-US" sz="3600" u="none" dirty="0">
                <a:solidFill>
                  <a:schemeClr val="bg1"/>
                </a:solidFill>
              </a:rPr>
              <a:t>   有罪的人   </a:t>
            </a:r>
            <a:r>
              <a:rPr lang="en-US" altLang="zh-CN" sz="3600" u="none" dirty="0">
                <a:solidFill>
                  <a:schemeClr val="bg1"/>
                </a:solidFill>
              </a:rPr>
              <a:t>prisoner 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例（文）：卫兵押着犯人从前边走过来。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</a:t>
            </a:r>
            <a:r>
              <a:rPr lang="en-US" altLang="zh-CN" sz="3600" u="none" dirty="0">
                <a:solidFill>
                  <a:schemeClr val="bg1"/>
                </a:solidFill>
              </a:rPr>
              <a:t>《</a:t>
            </a:r>
            <a:r>
              <a:rPr lang="zh-CN" altLang="en-US" sz="3600" u="none" dirty="0">
                <a:solidFill>
                  <a:schemeClr val="bg1"/>
                </a:solidFill>
              </a:rPr>
              <a:t>空中监狱</a:t>
            </a:r>
            <a:r>
              <a:rPr lang="en-US" altLang="zh-CN" sz="3600" u="none" dirty="0">
                <a:solidFill>
                  <a:schemeClr val="bg1"/>
                </a:solidFill>
              </a:rPr>
              <a:t>》</a:t>
            </a:r>
            <a:r>
              <a:rPr lang="zh-CN" altLang="en-US" sz="3600" u="none" dirty="0">
                <a:solidFill>
                  <a:schemeClr val="bg1"/>
                </a:solidFill>
              </a:rPr>
              <a:t>这个电影说的是与很多犯人有关的事。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20. </a:t>
            </a:r>
            <a:r>
              <a:rPr lang="zh-CN" altLang="en-US" sz="3600" u="none" dirty="0">
                <a:solidFill>
                  <a:srgbClr val="FF0000"/>
                </a:solidFill>
              </a:rPr>
              <a:t>出息</a:t>
            </a:r>
            <a:r>
              <a:rPr lang="zh-CN" altLang="en-US" sz="3600" u="none" dirty="0">
                <a:solidFill>
                  <a:schemeClr val="bg1"/>
                </a:solidFill>
              </a:rPr>
              <a:t>   能做大事，对家庭和社会有大的贡献（有</a:t>
            </a:r>
            <a:r>
              <a:rPr lang="en-US" altLang="zh-CN" sz="3600" u="none" dirty="0">
                <a:solidFill>
                  <a:schemeClr val="bg1"/>
                </a:solidFill>
              </a:rPr>
              <a:t>/</a:t>
            </a:r>
            <a:r>
              <a:rPr lang="zh-CN" altLang="en-US" sz="3600" u="none" dirty="0">
                <a:solidFill>
                  <a:schemeClr val="bg1"/>
                </a:solidFill>
              </a:rPr>
              <a:t>没出息） 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例：长大了要做一个有出息的人。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例（文）：齐国人怎么这么没出息！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4073004"/>
            <a:ext cx="86023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21. </a:t>
            </a:r>
            <a:r>
              <a:rPr lang="zh-CN" altLang="en-US" sz="3600" u="none" dirty="0">
                <a:solidFill>
                  <a:srgbClr val="FF0000"/>
                </a:solidFill>
              </a:rPr>
              <a:t>枳</a:t>
            </a:r>
            <a:r>
              <a:rPr lang="zh-CN" altLang="en-US" sz="3600" u="none" dirty="0">
                <a:solidFill>
                  <a:schemeClr val="bg1"/>
                </a:solidFill>
              </a:rPr>
              <a:t>   一种比柑橘小的水果   </a:t>
            </a:r>
            <a:r>
              <a:rPr lang="zh-CN" altLang="en-US" sz="3600" i="1" u="none" dirty="0" smtClean="0"/>
              <a:t>（实物）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例（文）：柑橘长在淮北就只能找出又小又苦的枳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。</a:t>
            </a:r>
            <a:endParaRPr lang="zh-CN" altLang="en-US" sz="36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6" b="20968"/>
          <a:stretch/>
        </p:blipFill>
        <p:spPr>
          <a:xfrm>
            <a:off x="1498011" y="2204864"/>
            <a:ext cx="7620000" cy="322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80119" y="188640"/>
            <a:ext cx="86023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16. </a:t>
            </a:r>
            <a:r>
              <a:rPr lang="zh-CN" altLang="en-US" sz="3600" u="none" dirty="0">
                <a:solidFill>
                  <a:srgbClr val="FF0000"/>
                </a:solidFill>
              </a:rPr>
              <a:t>文明</a:t>
            </a:r>
            <a:r>
              <a:rPr lang="zh-CN" altLang="en-US" sz="3600" u="none" dirty="0">
                <a:solidFill>
                  <a:schemeClr val="bg1"/>
                </a:solidFill>
              </a:rPr>
              <a:t>   有文化讲礼貌 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例（文）：齐国是个讲文明的上等国家。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例：在博物馆能体会到一些古老的文明。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8790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17. </a:t>
            </a:r>
            <a:r>
              <a:rPr lang="zh-CN" altLang="en-US" sz="3600" u="none" dirty="0">
                <a:solidFill>
                  <a:srgbClr val="FF0000"/>
                </a:solidFill>
              </a:rPr>
              <a:t>酒席</a:t>
            </a:r>
            <a:r>
              <a:rPr lang="zh-CN" altLang="en-US" sz="3600" u="none" dirty="0">
                <a:solidFill>
                  <a:schemeClr val="bg1"/>
                </a:solidFill>
              </a:rPr>
              <a:t>   把食物和饮料摆在桌子上用来聚会   </a:t>
            </a:r>
            <a:r>
              <a:rPr lang="zh-CN" altLang="en-US" sz="3600" i="1" u="none" dirty="0"/>
              <a:t>（图示）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例（文）：楚王让人摆上酒席来招待晏子。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例：在表哥结婚的酒席上，人们说说笑笑。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22. </a:t>
            </a:r>
            <a:r>
              <a:rPr lang="zh-CN" altLang="en-US" sz="3600" u="none" dirty="0">
                <a:solidFill>
                  <a:srgbClr val="FF0000"/>
                </a:solidFill>
              </a:rPr>
              <a:t>水土 </a:t>
            </a:r>
            <a:r>
              <a:rPr lang="zh-CN" altLang="en-US" sz="3600" u="none" dirty="0">
                <a:solidFill>
                  <a:schemeClr val="bg1"/>
                </a:solidFill>
              </a:rPr>
              <a:t>  动植物生长的自然环境 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例（文）：淮北跟淮南的水土不同。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例：不同地方的水土不一样，适合生长的水果也不一样。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23. </a:t>
            </a:r>
            <a:r>
              <a:rPr lang="zh-CN" altLang="en-US" sz="3600" u="none" dirty="0">
                <a:solidFill>
                  <a:srgbClr val="FF0000"/>
                </a:solidFill>
              </a:rPr>
              <a:t>赔不是</a:t>
            </a:r>
            <a:r>
              <a:rPr lang="zh-CN" altLang="en-US" sz="3600" u="none" dirty="0">
                <a:solidFill>
                  <a:schemeClr val="bg1"/>
                </a:solidFill>
              </a:rPr>
              <a:t>   说对不起、道歉   向他赔不是   陪个不是 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例（文）：楚王听了只好赔不是。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例：你做错了就应该向人家赔不是。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715544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700151" cy="335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74917" y="764704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24. </a:t>
            </a:r>
            <a:r>
              <a:rPr lang="zh-CN" altLang="en-US" sz="3600" u="none" dirty="0">
                <a:solidFill>
                  <a:srgbClr val="FF0000"/>
                </a:solidFill>
              </a:rPr>
              <a:t>取笑</a:t>
            </a:r>
            <a:r>
              <a:rPr lang="zh-CN" altLang="en-US" sz="3600" u="none" dirty="0">
                <a:solidFill>
                  <a:schemeClr val="bg1"/>
                </a:solidFill>
              </a:rPr>
              <a:t>   笑别人的错误或者不足   </a:t>
            </a:r>
            <a:r>
              <a:rPr lang="zh-CN" altLang="en-US" sz="3600" i="1" u="none" dirty="0"/>
              <a:t>（释义</a:t>
            </a:r>
            <a:r>
              <a:rPr lang="en-US" altLang="zh-CN" sz="3600" i="1" u="none" dirty="0"/>
              <a:t>+</a:t>
            </a:r>
            <a:r>
              <a:rPr lang="zh-CN" altLang="en-US" sz="3600" i="1" u="none" dirty="0"/>
              <a:t>图示）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例（文）：楚王想取笑晏子。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例：开玩笑可以，但不能取笑人。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715544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2" y="2473152"/>
            <a:ext cx="824234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b="0" u="none" dirty="0">
                <a:solidFill>
                  <a:schemeClr val="bg1"/>
                </a:solidFill>
              </a:rPr>
              <a:t>（一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分组朗读生词，相互纠正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zh-CN" b="0" u="none" dirty="0">
              <a:solidFill>
                <a:schemeClr val="bg1"/>
              </a:solidFill>
            </a:endParaRPr>
          </a:p>
          <a:p>
            <a:r>
              <a:rPr lang="zh-CN" altLang="zh-CN" b="0" u="none" dirty="0">
                <a:solidFill>
                  <a:schemeClr val="bg1"/>
                </a:solidFill>
              </a:rPr>
              <a:t>（二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分组朗读例句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r>
              <a:rPr lang="zh-CN" altLang="en-US" u="none" dirty="0" smtClean="0">
                <a:solidFill>
                  <a:schemeClr val="bg1"/>
                </a:solidFill>
              </a:rPr>
              <a:t>（理解含义）</a:t>
            </a:r>
            <a:endParaRPr lang="zh-CN" altLang="zh-CN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小结复习</a:t>
            </a:r>
            <a:endParaRPr lang="zh-CN" altLang="en-US" sz="6600" u="none" dirty="0"/>
          </a:p>
        </p:txBody>
      </p:sp>
    </p:spTree>
    <p:extLst>
      <p:ext uri="{BB962C8B-B14F-4D97-AF65-F5344CB8AC3E}">
        <p14:creationId xmlns:p14="http://schemas.microsoft.com/office/powerpoint/2010/main" val="3826801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2" y="2165376"/>
            <a:ext cx="8242345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u="none" dirty="0">
                <a:solidFill>
                  <a:schemeClr val="bg1"/>
                </a:solidFill>
              </a:rPr>
              <a:t>（一</a:t>
            </a:r>
            <a:r>
              <a:rPr lang="zh-CN" altLang="zh-CN" u="none" dirty="0" smtClean="0">
                <a:solidFill>
                  <a:schemeClr val="bg1"/>
                </a:solidFill>
              </a:rPr>
              <a:t>）</a:t>
            </a:r>
            <a:r>
              <a:rPr lang="zh-CN" altLang="en-US" u="none" dirty="0">
                <a:solidFill>
                  <a:schemeClr val="bg1"/>
                </a:solidFill>
              </a:rPr>
              <a:t>生词：</a:t>
            </a:r>
            <a:r>
              <a:rPr lang="zh-CN" altLang="en-US" b="0" u="none" dirty="0">
                <a:solidFill>
                  <a:schemeClr val="bg1"/>
                </a:solidFill>
              </a:rPr>
              <a:t>一个写三遍，下次课听写。（甲本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）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en-US" altLang="zh-CN" b="0" u="none" dirty="0" smtClean="0">
              <a:solidFill>
                <a:schemeClr val="bg1"/>
              </a:solidFill>
            </a:endParaRPr>
          </a:p>
          <a:p>
            <a:r>
              <a:rPr lang="zh-CN" altLang="zh-CN" u="none" dirty="0" smtClean="0">
                <a:solidFill>
                  <a:schemeClr val="bg1"/>
                </a:solidFill>
              </a:rPr>
              <a:t>（二）</a:t>
            </a:r>
            <a:r>
              <a:rPr lang="zh-CN" altLang="en-US" u="none" dirty="0">
                <a:solidFill>
                  <a:schemeClr val="bg1"/>
                </a:solidFill>
              </a:rPr>
              <a:t>综合练习：</a:t>
            </a:r>
            <a:r>
              <a:rPr lang="zh-CN" altLang="en-US" b="0" u="none" dirty="0">
                <a:solidFill>
                  <a:schemeClr val="bg1"/>
                </a:solidFill>
              </a:rPr>
              <a:t>“三、选词填空”</a:t>
            </a:r>
            <a:endParaRPr lang="zh-CN" altLang="zh-CN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布置作业</a:t>
            </a:r>
            <a:endParaRPr lang="zh-CN" altLang="en-US" sz="6600" u="none" dirty="0"/>
          </a:p>
        </p:txBody>
      </p:sp>
      <p:pic>
        <p:nvPicPr>
          <p:cNvPr id="5122" name="Picture 2" descr="C:\Users\Administrator\AppData\Local\Microsoft\Windows\Temporary Internet Files\Content.IE5\RQHS5C6X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8"/>
            <a:ext cx="1944216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1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3" y="2473152"/>
            <a:ext cx="76328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b="0" u="none" dirty="0">
                <a:solidFill>
                  <a:schemeClr val="bg1"/>
                </a:solidFill>
              </a:rPr>
              <a:t>（一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订正综合练习及课堂检测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zh-CN" b="0" u="none" dirty="0">
              <a:solidFill>
                <a:schemeClr val="bg1"/>
              </a:solidFill>
            </a:endParaRPr>
          </a:p>
          <a:p>
            <a:r>
              <a:rPr lang="zh-CN" altLang="zh-CN" b="0" u="none" dirty="0">
                <a:solidFill>
                  <a:schemeClr val="bg1"/>
                </a:solidFill>
              </a:rPr>
              <a:t>（二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接龙复述课文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zh-CN" altLang="zh-CN" b="0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旧课复习</a:t>
            </a:r>
            <a:endParaRPr lang="zh-CN" altLang="en-US" sz="6600" u="none" dirty="0"/>
          </a:p>
        </p:txBody>
      </p:sp>
      <p:pic>
        <p:nvPicPr>
          <p:cNvPr id="1027" name="Picture 3" descr="C:\Users\Administrator\AppData\Local\Microsoft\Windows\Temporary Internet Files\Content.IE5\4YG9NSGQ\MC90038257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10714" b="12557"/>
          <a:stretch/>
        </p:blipFill>
        <p:spPr bwMode="auto">
          <a:xfrm>
            <a:off x="6630571" y="-27384"/>
            <a:ext cx="2549941" cy="222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9108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9" y="0"/>
            <a:ext cx="9328898" cy="6858000"/>
          </a:xfrm>
          <a:prstGeom prst="rect">
            <a:avLst/>
          </a:prstGeom>
        </p:spPr>
      </p:pic>
      <p:sp>
        <p:nvSpPr>
          <p:cNvPr id="10243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066362">
            <a:off x="7449001" y="4404487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33600" y="6172200"/>
            <a:ext cx="10668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501" y="3237707"/>
            <a:ext cx="1440000" cy="1260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旧课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复习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957001" y="4666301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生词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自查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117240" y="5383252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课文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讲解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277480" y="4750636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小结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复习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789648" y="3215426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布置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作业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9712" y="1484784"/>
            <a:ext cx="5141151" cy="156966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u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晏子使楚</a:t>
            </a:r>
            <a:endParaRPr lang="zh-CN" altLang="en-US" sz="9600" b="1" u="none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505241">
            <a:off x="5614039" y="5551159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73876">
            <a:off x="3352584" y="5548576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2404069">
            <a:off x="1329288" y="4362752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81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3" y="2635165"/>
            <a:ext cx="7632848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0" u="none" dirty="0">
                <a:solidFill>
                  <a:schemeClr val="bg1"/>
                </a:solidFill>
              </a:rPr>
              <a:t>（一）</a:t>
            </a:r>
            <a:r>
              <a:rPr lang="zh-CN" altLang="en-US" u="none" dirty="0">
                <a:solidFill>
                  <a:srgbClr val="FF0000"/>
                </a:solidFill>
              </a:rPr>
              <a:t>听写</a:t>
            </a:r>
            <a:r>
              <a:rPr lang="zh-CN" altLang="en-US" u="none" dirty="0" smtClean="0">
                <a:solidFill>
                  <a:srgbClr val="FF0000"/>
                </a:solidFill>
              </a:rPr>
              <a:t>生词</a:t>
            </a:r>
            <a:endParaRPr lang="en-US" altLang="zh-CN" u="none" dirty="0" smtClean="0">
              <a:solidFill>
                <a:srgbClr val="FF0000"/>
              </a:solidFill>
            </a:endParaRPr>
          </a:p>
          <a:p>
            <a:endParaRPr lang="en-US" altLang="zh-CN" b="0" u="none" dirty="0" smtClean="0">
              <a:solidFill>
                <a:schemeClr val="bg1"/>
              </a:solidFill>
            </a:endParaRPr>
          </a:p>
          <a:p>
            <a:r>
              <a:rPr lang="zh-CN" altLang="en-US" b="0" u="none" dirty="0" smtClean="0">
                <a:solidFill>
                  <a:schemeClr val="bg1"/>
                </a:solidFill>
              </a:rPr>
              <a:t>（</a:t>
            </a:r>
            <a:r>
              <a:rPr lang="zh-CN" altLang="en-US" b="0" u="none" dirty="0">
                <a:solidFill>
                  <a:schemeClr val="bg1"/>
                </a:solidFill>
              </a:rPr>
              <a:t>二）完成“</a:t>
            </a:r>
            <a:r>
              <a:rPr lang="zh-CN" altLang="en-US" u="none" dirty="0">
                <a:solidFill>
                  <a:srgbClr val="FF0000"/>
                </a:solidFill>
              </a:rPr>
              <a:t>生词自查表（一）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” 凭</a:t>
            </a:r>
            <a:r>
              <a:rPr lang="zh-CN" altLang="en-US" b="0" u="none" dirty="0">
                <a:solidFill>
                  <a:schemeClr val="bg1"/>
                </a:solidFill>
              </a:rPr>
              <a:t>记忆写出生词读音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，并交叉检查。</a:t>
            </a:r>
            <a:endParaRPr lang="zh-CN" altLang="en-US" b="0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820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旧课复习</a:t>
            </a:r>
            <a:endParaRPr lang="zh-CN" altLang="en-US" sz="6600" u="none" dirty="0"/>
          </a:p>
        </p:txBody>
      </p:sp>
      <p:pic>
        <p:nvPicPr>
          <p:cNvPr id="6146" name="Picture 2" descr="C:\Users\Administrator\AppData\Local\Microsoft\Windows\Temporary Internet Files\Content.IE5\D4QFP4CY\MP90041179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54303" b="23734"/>
          <a:stretch/>
        </p:blipFill>
        <p:spPr bwMode="auto">
          <a:xfrm>
            <a:off x="7020272" y="0"/>
            <a:ext cx="2123728" cy="2031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40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6686"/>
          <a:stretch/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73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2" y="1843077"/>
            <a:ext cx="8314353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0" u="none" dirty="0">
                <a:solidFill>
                  <a:schemeClr val="bg1"/>
                </a:solidFill>
              </a:rPr>
              <a:t>（一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）自读课文</a:t>
            </a:r>
            <a:r>
              <a:rPr lang="zh-CN" altLang="en-US" b="0" u="none" dirty="0">
                <a:solidFill>
                  <a:schemeClr val="bg1"/>
                </a:solidFill>
              </a:rPr>
              <a:t>，并标记读不准、不会读的词语</a:t>
            </a:r>
            <a:r>
              <a:rPr lang="zh-CN" altLang="en-US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zh-CN" altLang="en-US" b="0" u="none" dirty="0">
                <a:solidFill>
                  <a:schemeClr val="bg1"/>
                </a:solidFill>
              </a:rPr>
              <a:t>（二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）师</a:t>
            </a:r>
            <a:r>
              <a:rPr lang="zh-CN" altLang="en-US" b="0" u="none" dirty="0">
                <a:solidFill>
                  <a:schemeClr val="bg1"/>
                </a:solidFill>
              </a:rPr>
              <a:t>读课文，同学注意听，给读不准、不会读的词语注音。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课文讲解</a:t>
            </a:r>
            <a:endParaRPr lang="zh-CN" altLang="en-US" sz="6600" u="none" dirty="0"/>
          </a:p>
        </p:txBody>
      </p:sp>
    </p:spTree>
    <p:extLst>
      <p:ext uri="{BB962C8B-B14F-4D97-AF65-F5344CB8AC3E}">
        <p14:creationId xmlns:p14="http://schemas.microsoft.com/office/powerpoint/2010/main" val="1809342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7440"/>
            <a:ext cx="817033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0" u="none" dirty="0">
                <a:solidFill>
                  <a:schemeClr val="bg1"/>
                </a:solidFill>
              </a:rPr>
              <a:t>（三）合上书本，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听录音</a:t>
            </a:r>
            <a:r>
              <a:rPr lang="zh-CN" altLang="en-US" b="0" u="none" dirty="0">
                <a:solidFill>
                  <a:schemeClr val="bg1"/>
                </a:solidFill>
              </a:rPr>
              <a:t>，听后</a:t>
            </a:r>
            <a:r>
              <a:rPr lang="zh-CN" altLang="en-US" b="0" u="none" dirty="0" smtClean="0">
                <a:solidFill>
                  <a:schemeClr val="bg1"/>
                </a:solidFill>
              </a:rPr>
              <a:t>请举手</a:t>
            </a:r>
            <a:r>
              <a:rPr lang="zh-CN" altLang="en-US" b="0" u="none" dirty="0">
                <a:solidFill>
                  <a:schemeClr val="bg1"/>
                </a:solidFill>
              </a:rPr>
              <a:t>回答以下问题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：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en-US" altLang="zh-CN" b="0" u="none" dirty="0" smtClean="0"/>
              <a:t>1. </a:t>
            </a:r>
            <a:r>
              <a:rPr lang="zh-CN" altLang="en-US" b="0" u="none" dirty="0" smtClean="0"/>
              <a:t>事情</a:t>
            </a:r>
            <a:r>
              <a:rPr lang="zh-CN" altLang="en-US" b="0" u="none" dirty="0"/>
              <a:t>发生在那两个国家之间</a:t>
            </a:r>
            <a:r>
              <a:rPr lang="zh-CN" altLang="en-US" b="0" u="none" dirty="0" smtClean="0"/>
              <a:t>？</a:t>
            </a:r>
            <a:endParaRPr lang="en-US" altLang="zh-CN" b="0" u="none" dirty="0" smtClean="0"/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en-US" altLang="zh-CN" b="0" u="none" dirty="0"/>
              <a:t>2. </a:t>
            </a:r>
            <a:r>
              <a:rPr lang="zh-CN" altLang="en-US" b="0" u="none" dirty="0"/>
              <a:t>晏子是哪国人</a:t>
            </a:r>
            <a:r>
              <a:rPr lang="zh-CN" altLang="en-US" b="0" u="none" dirty="0" smtClean="0"/>
              <a:t>？</a:t>
            </a:r>
            <a:endParaRPr lang="en-US" altLang="zh-CN" b="0" u="none" dirty="0" smtClean="0"/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en-US" altLang="zh-CN" b="0" u="none" dirty="0"/>
              <a:t>3. </a:t>
            </a:r>
            <a:r>
              <a:rPr lang="zh-CN" altLang="en-US" b="0" u="none" dirty="0"/>
              <a:t>楚王为什么再也不敢不尊重晏子了？</a:t>
            </a:r>
          </a:p>
        </p:txBody>
      </p:sp>
      <p:pic>
        <p:nvPicPr>
          <p:cNvPr id="7170" name="Picture 2" descr="C:\Users\Administrator\AppData\Local\Microsoft\Windows\Temporary Internet Files\Content.IE5\6M853KX0\MP90039008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10686" b="18346"/>
          <a:stretch/>
        </p:blipFill>
        <p:spPr bwMode="auto">
          <a:xfrm>
            <a:off x="7092280" y="2996952"/>
            <a:ext cx="16639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76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36107"/>
            <a:ext cx="845836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0" u="none" dirty="0">
                <a:solidFill>
                  <a:schemeClr val="bg1"/>
                </a:solidFill>
              </a:rPr>
              <a:t>【</a:t>
            </a:r>
            <a:r>
              <a:rPr lang="zh-CN" altLang="en-US" b="0" u="none" dirty="0">
                <a:solidFill>
                  <a:schemeClr val="bg1"/>
                </a:solidFill>
              </a:rPr>
              <a:t>第一、二自然段</a:t>
            </a:r>
            <a:r>
              <a:rPr lang="en-US" altLang="zh-CN" b="0" u="none" dirty="0">
                <a:solidFill>
                  <a:schemeClr val="bg1"/>
                </a:solidFill>
              </a:rPr>
              <a:t>】   </a:t>
            </a:r>
            <a:r>
              <a:rPr lang="zh-CN" altLang="en-US" i="1" u="none" dirty="0"/>
              <a:t>（集体朗读</a:t>
            </a:r>
            <a:r>
              <a:rPr lang="zh-CN" altLang="en-US" i="1" u="none" dirty="0" smtClean="0"/>
              <a:t>）</a:t>
            </a:r>
            <a:endParaRPr lang="en-US" altLang="zh-CN" i="1" u="none" dirty="0" smtClean="0"/>
          </a:p>
          <a:p>
            <a:endParaRPr lang="zh-CN" altLang="en-US" b="0" i="1" u="none" dirty="0"/>
          </a:p>
          <a:p>
            <a:r>
              <a:rPr lang="en-US" altLang="zh-CN" b="0" u="none" dirty="0" smtClean="0">
                <a:solidFill>
                  <a:schemeClr val="bg1"/>
                </a:solidFill>
              </a:rPr>
              <a:t>1. </a:t>
            </a:r>
            <a:r>
              <a:rPr lang="zh-CN" altLang="en-US" u="none" dirty="0" smtClean="0">
                <a:solidFill>
                  <a:srgbClr val="FF0000"/>
                </a:solidFill>
              </a:rPr>
              <a:t>段落</a:t>
            </a:r>
            <a:r>
              <a:rPr lang="zh-CN" altLang="en-US" u="none" dirty="0">
                <a:solidFill>
                  <a:srgbClr val="FF0000"/>
                </a:solidFill>
              </a:rPr>
              <a:t>大意</a:t>
            </a:r>
            <a:r>
              <a:rPr lang="zh-CN" altLang="en-US" b="0" u="none" dirty="0">
                <a:solidFill>
                  <a:schemeClr val="bg1"/>
                </a:solidFill>
              </a:rPr>
              <a:t>：楚王要侮辱晏子，让他钻洞进城，晏子巧妙应对</a:t>
            </a:r>
            <a:r>
              <a:rPr lang="zh-CN" altLang="en-US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en-US" altLang="zh-CN" b="0" u="none" dirty="0">
                <a:solidFill>
                  <a:schemeClr val="bg1"/>
                </a:solidFill>
              </a:rPr>
              <a:t>2. </a:t>
            </a:r>
            <a:r>
              <a:rPr lang="zh-CN" altLang="en-US" u="none" dirty="0">
                <a:solidFill>
                  <a:srgbClr val="FF0000"/>
                </a:solidFill>
              </a:rPr>
              <a:t>语言能力提升</a:t>
            </a:r>
            <a:r>
              <a:rPr lang="zh-CN" altLang="en-US" b="0" u="none" dirty="0">
                <a:solidFill>
                  <a:schemeClr val="bg1"/>
                </a:solidFill>
              </a:rPr>
              <a:t>：讲述故事前要对背景做简单介绍。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课文讲解</a:t>
            </a:r>
            <a:endParaRPr lang="zh-CN" altLang="en-US" sz="6600" u="none" dirty="0"/>
          </a:p>
        </p:txBody>
      </p:sp>
    </p:spTree>
    <p:extLst>
      <p:ext uri="{BB962C8B-B14F-4D97-AF65-F5344CB8AC3E}">
        <p14:creationId xmlns:p14="http://schemas.microsoft.com/office/powerpoint/2010/main" val="2344352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07780"/>
            <a:ext cx="845836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0" u="none" dirty="0">
                <a:solidFill>
                  <a:schemeClr val="bg1"/>
                </a:solidFill>
              </a:rPr>
              <a:t>【</a:t>
            </a:r>
            <a:r>
              <a:rPr lang="zh-CN" altLang="en-US" b="0" u="none" dirty="0">
                <a:solidFill>
                  <a:schemeClr val="bg1"/>
                </a:solidFill>
              </a:rPr>
              <a:t>第三自然段</a:t>
            </a:r>
            <a:r>
              <a:rPr lang="en-US" altLang="zh-CN" b="0" u="none" dirty="0">
                <a:solidFill>
                  <a:schemeClr val="bg1"/>
                </a:solidFill>
              </a:rPr>
              <a:t>】   </a:t>
            </a:r>
            <a:r>
              <a:rPr lang="zh-CN" altLang="en-US" i="1" u="none" dirty="0"/>
              <a:t>（集体朗读）</a:t>
            </a:r>
          </a:p>
          <a:p>
            <a:endParaRPr lang="en-US" altLang="zh-CN" b="0" u="none" dirty="0" smtClean="0">
              <a:solidFill>
                <a:schemeClr val="bg1"/>
              </a:solidFill>
            </a:endParaRPr>
          </a:p>
          <a:p>
            <a:r>
              <a:rPr lang="en-US" altLang="zh-CN" b="0" u="none" dirty="0" smtClean="0">
                <a:solidFill>
                  <a:schemeClr val="bg1"/>
                </a:solidFill>
              </a:rPr>
              <a:t>1. </a:t>
            </a:r>
            <a:r>
              <a:rPr lang="zh-CN" altLang="en-US" u="none" dirty="0" smtClean="0">
                <a:solidFill>
                  <a:srgbClr val="FF0000"/>
                </a:solidFill>
              </a:rPr>
              <a:t>段落</a:t>
            </a:r>
            <a:r>
              <a:rPr lang="zh-CN" altLang="en-US" u="none" dirty="0">
                <a:solidFill>
                  <a:srgbClr val="FF0000"/>
                </a:solidFill>
              </a:rPr>
              <a:t>大意</a:t>
            </a:r>
            <a:r>
              <a:rPr lang="zh-CN" altLang="en-US" b="0" u="none" dirty="0">
                <a:solidFill>
                  <a:schemeClr val="bg1"/>
                </a:solidFill>
              </a:rPr>
              <a:t>：楚王瞧不起晏子，一番辩论后，楚王只好向晏子陪笑脸</a:t>
            </a:r>
            <a:r>
              <a:rPr lang="zh-CN" altLang="en-US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en-US" altLang="zh-CN" b="0" u="none" dirty="0" smtClean="0">
                <a:solidFill>
                  <a:schemeClr val="bg1"/>
                </a:solidFill>
              </a:rPr>
              <a:t>2</a:t>
            </a:r>
            <a:r>
              <a:rPr lang="en-US" altLang="zh-CN" b="0" u="none" dirty="0">
                <a:solidFill>
                  <a:schemeClr val="bg1"/>
                </a:solidFill>
              </a:rPr>
              <a:t>. </a:t>
            </a:r>
            <a:r>
              <a:rPr lang="zh-CN" altLang="en-US" u="none" dirty="0">
                <a:solidFill>
                  <a:srgbClr val="FF0000"/>
                </a:solidFill>
              </a:rPr>
              <a:t>语言能力提升</a:t>
            </a:r>
            <a:r>
              <a:rPr lang="zh-CN" altLang="en-US" b="0" u="none" dirty="0">
                <a:solidFill>
                  <a:schemeClr val="bg1"/>
                </a:solidFill>
              </a:rPr>
              <a:t>：人物对话时配上对表情和动作的描写会让讲述更加精彩。</a:t>
            </a:r>
          </a:p>
        </p:txBody>
      </p:sp>
    </p:spTree>
    <p:extLst>
      <p:ext uri="{BB962C8B-B14F-4D97-AF65-F5344CB8AC3E}">
        <p14:creationId xmlns:p14="http://schemas.microsoft.com/office/powerpoint/2010/main" val="692180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44" y="642754"/>
            <a:ext cx="860238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3. </a:t>
            </a:r>
            <a:r>
              <a:rPr lang="zh-CN" altLang="en-US" sz="3600" u="none" dirty="0">
                <a:solidFill>
                  <a:srgbClr val="FF0000"/>
                </a:solidFill>
              </a:rPr>
              <a:t>词汇活用</a:t>
            </a:r>
            <a:r>
              <a:rPr lang="en-US" altLang="zh-CN" sz="3600" u="none" dirty="0">
                <a:solidFill>
                  <a:srgbClr val="FF0000"/>
                </a:solidFill>
              </a:rPr>
              <a:t>1</a:t>
            </a:r>
            <a:r>
              <a:rPr lang="zh-CN" altLang="en-US" sz="3600" u="none" dirty="0">
                <a:solidFill>
                  <a:schemeClr val="bg1"/>
                </a:solidFill>
              </a:rPr>
              <a:t>：照实说</a:t>
            </a:r>
            <a:r>
              <a:rPr lang="en-US" altLang="zh-CN" sz="3600" u="none" dirty="0">
                <a:solidFill>
                  <a:schemeClr val="bg1"/>
                </a:solidFill>
              </a:rPr>
              <a:t>/</a:t>
            </a:r>
            <a:r>
              <a:rPr lang="zh-CN" altLang="en-US" sz="3600" u="none" dirty="0">
                <a:solidFill>
                  <a:schemeClr val="bg1"/>
                </a:solidFill>
              </a:rPr>
              <a:t>实话实说 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按照实际情况说，说实话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。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1</a:t>
            </a:r>
            <a:r>
              <a:rPr lang="zh-CN" altLang="en-US" sz="3600" u="none" dirty="0">
                <a:solidFill>
                  <a:schemeClr val="bg1"/>
                </a:solidFill>
              </a:rPr>
              <a:t>：照实说吧，又怕大王生气。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2</a:t>
            </a:r>
            <a:r>
              <a:rPr lang="zh-CN" altLang="en-US" sz="3600" u="none" dirty="0">
                <a:solidFill>
                  <a:schemeClr val="bg1"/>
                </a:solidFill>
              </a:rPr>
              <a:t>：实话实说，我不生气。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3</a:t>
            </a:r>
            <a:r>
              <a:rPr lang="zh-CN" altLang="en-US" sz="3600" u="none" dirty="0">
                <a:solidFill>
                  <a:schemeClr val="bg1"/>
                </a:solidFill>
              </a:rPr>
              <a:t>：你要实话实说，不能骗人。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4</a:t>
            </a:r>
            <a:r>
              <a:rPr lang="zh-CN" altLang="en-US" sz="3600" u="none" dirty="0">
                <a:solidFill>
                  <a:schemeClr val="bg1"/>
                </a:solidFill>
              </a:rPr>
              <a:t>：事故太严重，照实说怕他妈妈受不了。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185647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44" y="27201"/>
            <a:ext cx="8602385" cy="6863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4. </a:t>
            </a:r>
            <a:r>
              <a:rPr lang="zh-CN" altLang="en-US" sz="3600" u="none" dirty="0">
                <a:solidFill>
                  <a:srgbClr val="FF0000"/>
                </a:solidFill>
              </a:rPr>
              <a:t>词汇活用</a:t>
            </a:r>
            <a:r>
              <a:rPr lang="en-US" altLang="zh-CN" sz="3600" u="none" dirty="0">
                <a:solidFill>
                  <a:srgbClr val="FF0000"/>
                </a:solidFill>
              </a:rPr>
              <a:t>2</a:t>
            </a:r>
            <a:r>
              <a:rPr lang="zh-CN" altLang="en-US" sz="3600" u="none" dirty="0">
                <a:solidFill>
                  <a:schemeClr val="bg1"/>
                </a:solidFill>
              </a:rPr>
              <a:t>：上等</a:t>
            </a:r>
            <a:r>
              <a:rPr lang="en-US" altLang="zh-CN" sz="3600" u="none" dirty="0">
                <a:solidFill>
                  <a:schemeClr val="bg1"/>
                </a:solidFill>
              </a:rPr>
              <a:t>/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下等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“等”表示地位、质量、程度、级位等的分级，常用“上、中、下”“优、劣”“一、二</a:t>
            </a:r>
            <a:r>
              <a:rPr lang="en-US" altLang="zh-CN" sz="3600" u="none" dirty="0">
                <a:solidFill>
                  <a:schemeClr val="bg1"/>
                </a:solidFill>
              </a:rPr>
              <a:t>......”</a:t>
            </a:r>
            <a:r>
              <a:rPr lang="zh-CN" altLang="en-US" sz="3600" u="none" dirty="0">
                <a:solidFill>
                  <a:schemeClr val="bg1"/>
                </a:solidFill>
              </a:rPr>
              <a:t>加上“等”来进行区分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。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</a:t>
            </a:r>
            <a:r>
              <a:rPr lang="en-US" altLang="zh-CN" sz="3200" u="none" dirty="0">
                <a:solidFill>
                  <a:schemeClr val="bg1"/>
                </a:solidFill>
              </a:rPr>
              <a:t>1</a:t>
            </a:r>
            <a:r>
              <a:rPr lang="zh-CN" altLang="en-US" sz="3200" u="none" dirty="0">
                <a:solidFill>
                  <a:schemeClr val="bg1"/>
                </a:solidFill>
              </a:rPr>
              <a:t>：访问讲文明的上等国家，派上等人去；访问下等国家，就派下等人。</a:t>
            </a: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</a:t>
            </a:r>
            <a:r>
              <a:rPr lang="en-US" altLang="zh-CN" sz="3200" u="none" dirty="0">
                <a:solidFill>
                  <a:schemeClr val="bg1"/>
                </a:solidFill>
              </a:rPr>
              <a:t>2</a:t>
            </a:r>
            <a:r>
              <a:rPr lang="zh-CN" altLang="en-US" sz="3200" u="none" dirty="0">
                <a:solidFill>
                  <a:schemeClr val="bg1"/>
                </a:solidFill>
              </a:rPr>
              <a:t>：小华的哥哥中等身材。</a:t>
            </a: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</a:t>
            </a:r>
            <a:r>
              <a:rPr lang="en-US" altLang="zh-CN" sz="3200" u="none" dirty="0">
                <a:solidFill>
                  <a:schemeClr val="bg1"/>
                </a:solidFill>
              </a:rPr>
              <a:t>3</a:t>
            </a:r>
            <a:r>
              <a:rPr lang="zh-CN" altLang="en-US" sz="3200" u="none" dirty="0">
                <a:solidFill>
                  <a:schemeClr val="bg1"/>
                </a:solidFill>
              </a:rPr>
              <a:t>：我们只要上等货，不要下等货。</a:t>
            </a: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</a:t>
            </a:r>
            <a:r>
              <a:rPr lang="en-US" altLang="zh-CN" sz="3200" u="none" dirty="0">
                <a:solidFill>
                  <a:schemeClr val="bg1"/>
                </a:solidFill>
              </a:rPr>
              <a:t>4</a:t>
            </a:r>
            <a:r>
              <a:rPr lang="zh-CN" altLang="en-US" sz="3200" u="none" dirty="0">
                <a:solidFill>
                  <a:schemeClr val="bg1"/>
                </a:solidFill>
              </a:rPr>
              <a:t>：他们的学校是二等学校。</a:t>
            </a: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</a:t>
            </a:r>
            <a:r>
              <a:rPr lang="en-US" altLang="zh-CN" sz="3200" u="none" dirty="0">
                <a:solidFill>
                  <a:schemeClr val="bg1"/>
                </a:solidFill>
              </a:rPr>
              <a:t>5</a:t>
            </a:r>
            <a:r>
              <a:rPr lang="zh-CN" altLang="en-US" sz="3200" u="none" dirty="0">
                <a:solidFill>
                  <a:schemeClr val="bg1"/>
                </a:solidFill>
              </a:rPr>
              <a:t>：莉莉是我们学校的优等生。</a:t>
            </a:r>
          </a:p>
          <a:p>
            <a:r>
              <a:rPr lang="zh-CN" altLang="en-US" sz="32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2262367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-23326"/>
            <a:ext cx="8458369" cy="6863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0" u="none" dirty="0">
                <a:solidFill>
                  <a:schemeClr val="bg1"/>
                </a:solidFill>
              </a:rPr>
              <a:t>【</a:t>
            </a:r>
            <a:r>
              <a:rPr lang="zh-CN" altLang="en-US" b="0" u="none" dirty="0">
                <a:solidFill>
                  <a:schemeClr val="bg1"/>
                </a:solidFill>
              </a:rPr>
              <a:t>第四、五自然段</a:t>
            </a:r>
            <a:r>
              <a:rPr lang="en-US" altLang="zh-CN" b="0" u="none" dirty="0">
                <a:solidFill>
                  <a:schemeClr val="bg1"/>
                </a:solidFill>
              </a:rPr>
              <a:t>】    </a:t>
            </a:r>
            <a:r>
              <a:rPr lang="zh-CN" altLang="en-US" i="1" u="none" dirty="0"/>
              <a:t>（集体朗读）  </a:t>
            </a:r>
          </a:p>
          <a:p>
            <a:r>
              <a:rPr lang="en-US" altLang="zh-CN" b="0" u="none" dirty="0">
                <a:solidFill>
                  <a:schemeClr val="bg1"/>
                </a:solidFill>
              </a:rPr>
              <a:t>1. </a:t>
            </a:r>
            <a:r>
              <a:rPr lang="zh-CN" altLang="en-US" u="none" dirty="0">
                <a:solidFill>
                  <a:srgbClr val="FF0000"/>
                </a:solidFill>
              </a:rPr>
              <a:t>段落大意</a:t>
            </a:r>
            <a:r>
              <a:rPr lang="zh-CN" altLang="en-US" b="0" u="none" dirty="0">
                <a:solidFill>
                  <a:schemeClr val="bg1"/>
                </a:solidFill>
              </a:rPr>
              <a:t>：楚王侮辱齐国人喜欢偷东西，反倒被晏子侮辱了。</a:t>
            </a:r>
          </a:p>
          <a:p>
            <a:r>
              <a:rPr lang="en-US" altLang="zh-CN" b="0" u="none" dirty="0">
                <a:solidFill>
                  <a:schemeClr val="bg1"/>
                </a:solidFill>
              </a:rPr>
              <a:t>2. </a:t>
            </a:r>
            <a:r>
              <a:rPr lang="zh-CN" altLang="en-US" u="none" dirty="0">
                <a:solidFill>
                  <a:srgbClr val="FF0000"/>
                </a:solidFill>
              </a:rPr>
              <a:t>句式积累</a:t>
            </a:r>
            <a:r>
              <a:rPr lang="zh-CN" altLang="en-US" b="0" u="none" dirty="0">
                <a:solidFill>
                  <a:schemeClr val="bg1"/>
                </a:solidFill>
              </a:rPr>
              <a:t>：再也不</a:t>
            </a:r>
            <a:r>
              <a:rPr lang="en-US" altLang="zh-CN" b="0" u="none" dirty="0">
                <a:solidFill>
                  <a:schemeClr val="bg1"/>
                </a:solidFill>
              </a:rPr>
              <a:t>……</a:t>
            </a:r>
          </a:p>
          <a:p>
            <a:r>
              <a:rPr lang="zh-CN" altLang="en-US" b="0" u="none" dirty="0">
                <a:solidFill>
                  <a:schemeClr val="bg1"/>
                </a:solidFill>
              </a:rPr>
              <a:t>例（文）：从此以后，楚王再也不敢侮辱晏子了</a:t>
            </a:r>
            <a:r>
              <a:rPr lang="zh-CN" altLang="en-US" b="0" u="none" dirty="0" smtClean="0">
                <a:solidFill>
                  <a:schemeClr val="bg1"/>
                </a:solidFill>
              </a:rPr>
              <a:t>。   或：从此以后</a:t>
            </a:r>
            <a:r>
              <a:rPr lang="zh-CN" altLang="en-US" b="0" u="none" dirty="0">
                <a:solidFill>
                  <a:schemeClr val="bg1"/>
                </a:solidFill>
              </a:rPr>
              <a:t>，楚王再也不敢不尊重晏子了。</a:t>
            </a:r>
            <a:r>
              <a:rPr lang="zh-CN" altLang="en-US" u="none" dirty="0">
                <a:solidFill>
                  <a:schemeClr val="bg1"/>
                </a:solidFill>
              </a:rPr>
              <a:t>（双重否定等于肯定）</a:t>
            </a:r>
          </a:p>
          <a:p>
            <a:r>
              <a:rPr lang="zh-CN" altLang="en-US" b="0" u="none" dirty="0">
                <a:solidFill>
                  <a:schemeClr val="bg1"/>
                </a:solidFill>
              </a:rPr>
              <a:t>例：受到了教训，他以后再也不敢做坏事了。</a:t>
            </a:r>
          </a:p>
          <a:p>
            <a:r>
              <a:rPr lang="zh-CN" altLang="en-US" b="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1020042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3" y="2170599"/>
            <a:ext cx="763284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b="0" u="none" dirty="0">
                <a:solidFill>
                  <a:schemeClr val="bg1"/>
                </a:solidFill>
              </a:rPr>
              <a:t>（一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“</a:t>
            </a:r>
            <a:r>
              <a:rPr lang="zh-CN" altLang="en-US" u="none" dirty="0" smtClean="0">
                <a:solidFill>
                  <a:srgbClr val="FF0000"/>
                </a:solidFill>
              </a:rPr>
              <a:t>大使</a:t>
            </a:r>
            <a:r>
              <a:rPr lang="zh-CN" altLang="en-US" b="0" u="none" dirty="0" smtClean="0">
                <a:solidFill>
                  <a:schemeClr val="bg1"/>
                </a:solidFill>
              </a:rPr>
              <a:t>”“</a:t>
            </a:r>
            <a:r>
              <a:rPr lang="zh-CN" altLang="en-US" u="none" dirty="0" smtClean="0">
                <a:solidFill>
                  <a:srgbClr val="FF0000"/>
                </a:solidFill>
              </a:rPr>
              <a:t>出使</a:t>
            </a:r>
            <a:r>
              <a:rPr lang="zh-CN" altLang="en-US" b="0" u="none" dirty="0" smtClean="0">
                <a:solidFill>
                  <a:schemeClr val="bg1"/>
                </a:solidFill>
              </a:rPr>
              <a:t>”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zh-CN" b="0" u="none" dirty="0">
              <a:solidFill>
                <a:schemeClr val="bg1"/>
              </a:solidFill>
            </a:endParaRPr>
          </a:p>
          <a:p>
            <a:r>
              <a:rPr lang="zh-CN" altLang="zh-CN" b="0" u="none" dirty="0">
                <a:solidFill>
                  <a:schemeClr val="bg1"/>
                </a:solidFill>
              </a:rPr>
              <a:t>（二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大使出使另外一个国家可以做些什么</a:t>
            </a:r>
            <a:r>
              <a:rPr lang="zh-CN" altLang="en-US" b="0" u="none" dirty="0">
                <a:solidFill>
                  <a:schemeClr val="bg1"/>
                </a:solidFill>
              </a:rPr>
              <a:t>？</a:t>
            </a:r>
            <a:endParaRPr lang="zh-CN" altLang="zh-CN" b="0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新课导入</a:t>
            </a:r>
            <a:endParaRPr lang="zh-CN" altLang="en-US" sz="6600" u="none" dirty="0"/>
          </a:p>
        </p:txBody>
      </p:sp>
      <p:pic>
        <p:nvPicPr>
          <p:cNvPr id="2050" name="Picture 2" descr="C:\Users\Administrator\AppData\Local\Microsoft\Windows\Temporary Internet Files\Content.IE5\HDZ1SCML\MC9003512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914026" cy="23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1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44" y="642754"/>
            <a:ext cx="868004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3. </a:t>
            </a:r>
            <a:r>
              <a:rPr lang="zh-CN" altLang="en-US" sz="3600" u="none" dirty="0">
                <a:solidFill>
                  <a:srgbClr val="FF0000"/>
                </a:solidFill>
              </a:rPr>
              <a:t>词汇活用</a:t>
            </a:r>
            <a:r>
              <a:rPr lang="en-US" altLang="zh-CN" sz="3600" u="none" dirty="0">
                <a:solidFill>
                  <a:srgbClr val="FF0000"/>
                </a:solidFill>
              </a:rPr>
              <a:t>3</a:t>
            </a:r>
            <a:r>
              <a:rPr lang="zh-CN" altLang="en-US" sz="3600" u="none" dirty="0">
                <a:solidFill>
                  <a:schemeClr val="bg1"/>
                </a:solidFill>
              </a:rPr>
              <a:t>：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赔不是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“赔不是”是指赔礼道歉，“不是”是指错误、过失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。</a:t>
            </a:r>
            <a:endParaRPr lang="en-US" altLang="zh-CN" sz="3600" u="none" dirty="0" smtClean="0">
              <a:solidFill>
                <a:schemeClr val="bg1"/>
              </a:solidFill>
            </a:endParaRPr>
          </a:p>
          <a:p>
            <a:endParaRPr lang="zh-CN" altLang="en-US" sz="3600" u="none" dirty="0">
              <a:solidFill>
                <a:schemeClr val="bg1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1</a:t>
            </a:r>
            <a:r>
              <a:rPr lang="zh-CN" altLang="en-US" sz="3600" u="none" dirty="0">
                <a:solidFill>
                  <a:schemeClr val="bg1"/>
                </a:solidFill>
              </a:rPr>
              <a:t>：楚王听了，只好赔不是。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2</a:t>
            </a:r>
            <a:r>
              <a:rPr lang="zh-CN" altLang="en-US" sz="3600" u="none" dirty="0">
                <a:solidFill>
                  <a:schemeClr val="bg1"/>
                </a:solidFill>
              </a:rPr>
              <a:t>：这件事是你错了，应该向人家赔不是。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3</a:t>
            </a:r>
            <a:r>
              <a:rPr lang="zh-CN" altLang="en-US" sz="3600" u="none" dirty="0">
                <a:solidFill>
                  <a:schemeClr val="bg1"/>
                </a:solidFill>
              </a:rPr>
              <a:t>：这件事是我的不是还是你的不是？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</a:t>
            </a:r>
            <a:r>
              <a:rPr lang="en-US" altLang="zh-CN" sz="3600" u="none" dirty="0">
                <a:solidFill>
                  <a:schemeClr val="bg1"/>
                </a:solidFill>
              </a:rPr>
              <a:t>4</a:t>
            </a:r>
            <a:r>
              <a:rPr lang="zh-CN" altLang="en-US" sz="3600" u="none" dirty="0">
                <a:solidFill>
                  <a:schemeClr val="bg1"/>
                </a:solidFill>
              </a:rPr>
              <a:t>：这件事是我的不是，请你原谅。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12951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AppData\Local\Microsoft\Windows\Temporary Internet Files\Content.IE5\8W155XKH\MC9004134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7383"/>
            <a:ext cx="1723788" cy="18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6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60031824"/>
              </p:ext>
            </p:extLst>
          </p:nvPr>
        </p:nvGraphicFramePr>
        <p:xfrm>
          <a:off x="251520" y="2216101"/>
          <a:ext cx="8712968" cy="4381253"/>
        </p:xfrm>
        <a:graphic>
          <a:graphicData uri="http://schemas.openxmlformats.org/drawingml/2006/table">
            <a:tbl>
              <a:tblPr/>
              <a:tblGrid>
                <a:gridCol w="2736304"/>
                <a:gridCol w="3024336"/>
                <a:gridCol w="2952328"/>
              </a:tblGrid>
              <a:tr h="736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楚王侮辱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晏子反驳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要晏子钻狗洞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访问狗国才钻狗洞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“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只好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”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大开城门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说晏子是下等人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我最不中用，所以派来访问楚国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“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只好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”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陪着笑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说齐国人是强盗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好人到了强盗国就会变成强盗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“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只好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”</a:t>
                      </a:r>
                      <a:r>
                        <a:rPr kumimoji="0" 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赔不是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1520" y="-27384"/>
            <a:ext cx="8640960" cy="1785104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000" u="none" dirty="0" smtClean="0"/>
              <a:t>小结复习</a:t>
            </a:r>
            <a:endParaRPr lang="en-US" altLang="zh-CN" sz="5000" u="none" dirty="0" smtClean="0"/>
          </a:p>
          <a:p>
            <a:pPr algn="ctr">
              <a:spcBef>
                <a:spcPct val="50000"/>
              </a:spcBef>
            </a:pPr>
            <a:r>
              <a:rPr lang="zh-CN" altLang="en-US" u="none" dirty="0" smtClean="0">
                <a:solidFill>
                  <a:srgbClr val="FF0000"/>
                </a:solidFill>
              </a:rPr>
              <a:t>（一）</a:t>
            </a:r>
            <a:r>
              <a:rPr lang="zh-CN" u="none" dirty="0" smtClean="0">
                <a:solidFill>
                  <a:srgbClr val="FF0000"/>
                </a:solidFill>
              </a:rPr>
              <a:t>晏子</a:t>
            </a:r>
            <a:r>
              <a:rPr lang="zh-CN" u="none" dirty="0">
                <a:solidFill>
                  <a:srgbClr val="FF0000"/>
                </a:solidFill>
              </a:rPr>
              <a:t>和楚王的三次交锋</a:t>
            </a:r>
          </a:p>
        </p:txBody>
      </p:sp>
    </p:spTree>
    <p:extLst>
      <p:ext uri="{BB962C8B-B14F-4D97-AF65-F5344CB8AC3E}">
        <p14:creationId xmlns:p14="http://schemas.microsoft.com/office/powerpoint/2010/main" val="2165426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资源库\下学期\五年级\第五单元\16.晏子使楚\媒体资料\插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" y="15167"/>
            <a:ext cx="2188243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219200" y="2286000"/>
            <a:ext cx="609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u="none" dirty="0">
                <a:solidFill>
                  <a:schemeClr val="bg1"/>
                </a:solidFill>
                <a:latin typeface="Times New Roman" pitchFamily="18" charset="0"/>
                <a:ea typeface="楷体_GB2312" charset="-122"/>
              </a:rPr>
              <a:t>故事</a:t>
            </a:r>
            <a:r>
              <a:rPr lang="zh-CN" sz="3200" u="none" dirty="0" smtClean="0">
                <a:solidFill>
                  <a:schemeClr val="bg1"/>
                </a:solidFill>
                <a:latin typeface="Times New Roman" pitchFamily="18" charset="0"/>
                <a:ea typeface="楷体_GB2312" charset="-122"/>
              </a:rPr>
              <a:t>发展</a:t>
            </a:r>
            <a:r>
              <a:rPr lang="zh-CN" sz="3200" u="none" dirty="0">
                <a:solidFill>
                  <a:schemeClr val="bg1"/>
                </a:solidFill>
                <a:latin typeface="Times New Roman" pitchFamily="18" charset="0"/>
                <a:ea typeface="楷体_GB2312" charset="-122"/>
              </a:rPr>
              <a:t>顺</a:t>
            </a:r>
            <a:r>
              <a:rPr lang="zh-CN" sz="3200" u="none" dirty="0">
                <a:solidFill>
                  <a:schemeClr val="bg1"/>
                </a:solidFill>
                <a:latin typeface="Times New Roman" pitchFamily="18" charset="0"/>
                <a:ea typeface="楷体_GB2312" charset="-122"/>
                <a:sym typeface="Arial" pitchFamily="34" charset="0"/>
              </a:rPr>
              <a:t>序</a:t>
            </a: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1981200" y="3092450"/>
            <a:ext cx="152400" cy="1447800"/>
          </a:xfrm>
          <a:prstGeom prst="leftBrace">
            <a:avLst>
              <a:gd name="adj1" fmla="val 7916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 b="0" u="none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0" y="278765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200" u="none" dirty="0">
                <a:solidFill>
                  <a:srgbClr val="FF0000"/>
                </a:solidFill>
                <a:ea typeface="楷体_GB2312" charset="-122"/>
                <a:sym typeface="Arial" pitchFamily="34" charset="0"/>
              </a:rPr>
              <a:t>起因</a:t>
            </a:r>
            <a:r>
              <a:rPr lang="zh-CN" sz="3200" u="none" dirty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：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86000" y="347345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u="none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sym typeface="Arial" pitchFamily="34" charset="0"/>
              </a:rPr>
              <a:t>经过</a:t>
            </a:r>
            <a:r>
              <a:rPr lang="zh-CN" sz="3200" u="none" dirty="0">
                <a:solidFill>
                  <a:schemeClr val="bg1"/>
                </a:solidFill>
                <a:latin typeface="Times New Roman" pitchFamily="18" charset="0"/>
                <a:ea typeface="楷体_GB2312" charset="-122"/>
              </a:rPr>
              <a:t>：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0" y="4262438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u="none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sym typeface="Arial" pitchFamily="34" charset="0"/>
              </a:rPr>
              <a:t>结果</a:t>
            </a:r>
            <a:r>
              <a:rPr lang="zh-CN" sz="3200" u="none" dirty="0">
                <a:solidFill>
                  <a:schemeClr val="bg1"/>
                </a:solidFill>
                <a:latin typeface="Times New Roman" pitchFamily="18" charset="0"/>
                <a:ea typeface="楷体_GB2312" charset="-122"/>
              </a:rPr>
              <a:t>：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657600" y="2787650"/>
            <a:ext cx="3976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200" u="none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齐、楚都是大国。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657600" y="347345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200" u="none" dirty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三次侮辱，三次反驳。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657600" y="423545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200" u="none" dirty="0" smtClean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楚王</a:t>
            </a:r>
            <a:r>
              <a:rPr lang="zh-CN" altLang="en-US" sz="3200" u="none" dirty="0" smtClean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再也</a:t>
            </a:r>
            <a:r>
              <a:rPr lang="zh-CN" sz="3200" u="none" dirty="0" smtClean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不敢</a:t>
            </a:r>
            <a:r>
              <a:rPr lang="zh-CN" sz="3200" u="none" dirty="0">
                <a:solidFill>
                  <a:schemeClr val="bg1"/>
                </a:solidFill>
                <a:ea typeface="楷体_GB2312" charset="-122"/>
                <a:sym typeface="Arial" pitchFamily="34" charset="0"/>
              </a:rPr>
              <a:t>不尊重晏子了。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203736"/>
            <a:ext cx="8640960" cy="1785104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000" u="none" dirty="0" smtClean="0"/>
              <a:t>小结复习</a:t>
            </a:r>
            <a:endParaRPr lang="en-US" altLang="zh-CN" sz="5000" u="none" dirty="0" smtClean="0"/>
          </a:p>
          <a:p>
            <a:pPr algn="ctr">
              <a:spcBef>
                <a:spcPct val="50000"/>
              </a:spcBef>
            </a:pPr>
            <a:r>
              <a:rPr lang="zh-CN" altLang="en-US" u="none" dirty="0" smtClean="0">
                <a:solidFill>
                  <a:srgbClr val="FF0000"/>
                </a:solidFill>
              </a:rPr>
              <a:t>（二）理清课文顺序</a:t>
            </a:r>
            <a:endParaRPr lang="zh-CN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47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nimBg="1" autoUpdateAnimBg="0"/>
      <p:bldP spid="45062" grpId="0" autoUpdateAnimBg="0"/>
      <p:bldP spid="45063" grpId="0" autoUpdateAnimBg="0"/>
      <p:bldP spid="45064" grpId="0" autoUpdateAnimBg="0"/>
      <p:bldP spid="45065" grpId="0" autoUpdateAnimBg="0"/>
      <p:bldP spid="45066" grpId="0" autoUpdateAnimBg="0"/>
      <p:bldP spid="45067" grpId="0" autoUpdateAnimBg="0"/>
      <p:bldP spid="12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35636"/>
            <a:ext cx="867439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0" u="none" dirty="0">
                <a:solidFill>
                  <a:schemeClr val="bg1"/>
                </a:solidFill>
              </a:rPr>
              <a:t>（三）</a:t>
            </a:r>
            <a:r>
              <a:rPr lang="zh-CN" altLang="en-US" u="none" dirty="0">
                <a:solidFill>
                  <a:srgbClr val="FF0000"/>
                </a:solidFill>
              </a:rPr>
              <a:t>文章总结</a:t>
            </a:r>
            <a:r>
              <a:rPr lang="zh-CN" altLang="en-US" b="0" u="none" dirty="0">
                <a:solidFill>
                  <a:schemeClr val="bg1"/>
                </a:solidFill>
              </a:rPr>
              <a:t>：晏子使楚，不怕强大的楚国，巧妙地同楚王进行斗争，保卫了齐国的国家尊严，表现了晏子的勇敢和聪明才智</a:t>
            </a:r>
            <a:r>
              <a:rPr lang="zh-CN" altLang="en-US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zh-CN" altLang="en-US" b="0" u="none" dirty="0">
                <a:solidFill>
                  <a:schemeClr val="bg1"/>
                </a:solidFill>
              </a:rPr>
              <a:t>（四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u="none" dirty="0" smtClean="0">
                <a:solidFill>
                  <a:srgbClr val="FF0000"/>
                </a:solidFill>
              </a:rPr>
              <a:t>齐</a:t>
            </a:r>
            <a:r>
              <a:rPr lang="zh-CN" altLang="en-US" u="none" dirty="0">
                <a:solidFill>
                  <a:srgbClr val="FF0000"/>
                </a:solidFill>
              </a:rPr>
              <a:t>读课文</a:t>
            </a:r>
            <a:r>
              <a:rPr lang="zh-CN" altLang="en-US" b="0" u="none" dirty="0">
                <a:solidFill>
                  <a:schemeClr val="bg1"/>
                </a:solidFill>
              </a:rPr>
              <a:t>，教师正音。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8796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小结复习</a:t>
            </a:r>
            <a:endParaRPr lang="zh-CN" altLang="en-US" sz="6600" u="none" dirty="0"/>
          </a:p>
        </p:txBody>
      </p:sp>
      <p:pic>
        <p:nvPicPr>
          <p:cNvPr id="12290" name="Picture 2" descr="C:\Users\Administrator\AppData\Local\Microsoft\Windows\Temporary Internet Files\Content.IE5\UXAZ9B90\MC900421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23" y="1"/>
            <a:ext cx="1551681" cy="19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94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530378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（一）</a:t>
            </a:r>
            <a:r>
              <a:rPr lang="zh-CN" altLang="en-US" u="none" dirty="0">
                <a:solidFill>
                  <a:srgbClr val="FF0000"/>
                </a:solidFill>
              </a:rPr>
              <a:t>综合练习</a:t>
            </a:r>
            <a:r>
              <a:rPr lang="zh-CN" altLang="en-US" u="none" dirty="0">
                <a:solidFill>
                  <a:schemeClr val="bg1"/>
                </a:solidFill>
              </a:rPr>
              <a:t>：“二、改成问句”“四、完成句子</a:t>
            </a:r>
            <a:r>
              <a:rPr lang="zh-CN" altLang="en-US" u="none" dirty="0" smtClean="0">
                <a:solidFill>
                  <a:schemeClr val="bg1"/>
                </a:solidFill>
              </a:rPr>
              <a:t>”</a:t>
            </a:r>
            <a:endParaRPr lang="en-US" altLang="zh-CN" u="none" dirty="0" smtClean="0">
              <a:solidFill>
                <a:schemeClr val="bg1"/>
              </a:solidFill>
            </a:endParaRPr>
          </a:p>
          <a:p>
            <a:endParaRPr lang="zh-CN" altLang="en-US" u="none" dirty="0">
              <a:solidFill>
                <a:schemeClr val="bg1"/>
              </a:solidFill>
            </a:endParaRPr>
          </a:p>
          <a:p>
            <a:r>
              <a:rPr lang="zh-CN" altLang="en-US" u="none" dirty="0">
                <a:solidFill>
                  <a:schemeClr val="bg1"/>
                </a:solidFill>
              </a:rPr>
              <a:t>（二）完成“</a:t>
            </a:r>
            <a:r>
              <a:rPr lang="zh-CN" altLang="en-US" u="none" dirty="0">
                <a:solidFill>
                  <a:srgbClr val="FF0000"/>
                </a:solidFill>
              </a:rPr>
              <a:t>生词自查表（二）</a:t>
            </a:r>
            <a:r>
              <a:rPr lang="zh-CN" altLang="en-US" u="none" dirty="0" smtClean="0">
                <a:solidFill>
                  <a:schemeClr val="bg1"/>
                </a:solidFill>
              </a:rPr>
              <a:t>”：先</a:t>
            </a:r>
            <a:r>
              <a:rPr lang="zh-CN" altLang="en-US" u="none" dirty="0">
                <a:solidFill>
                  <a:schemeClr val="bg1"/>
                </a:solidFill>
              </a:rPr>
              <a:t>凭记忆给生词标上声调，并写出相应生词</a:t>
            </a:r>
            <a:r>
              <a:rPr lang="zh-CN" altLang="en-US" u="none" dirty="0" smtClean="0">
                <a:solidFill>
                  <a:schemeClr val="bg1"/>
                </a:solidFill>
              </a:rPr>
              <a:t>，后</a:t>
            </a:r>
            <a:r>
              <a:rPr lang="zh-CN" altLang="en-US" u="none" dirty="0">
                <a:solidFill>
                  <a:schemeClr val="bg1"/>
                </a:solidFill>
              </a:rPr>
              <a:t>交叉</a:t>
            </a:r>
            <a:r>
              <a:rPr lang="zh-CN" altLang="en-US" u="none" dirty="0" smtClean="0">
                <a:solidFill>
                  <a:schemeClr val="bg1"/>
                </a:solidFill>
              </a:rPr>
              <a:t>检查。</a:t>
            </a:r>
            <a:endParaRPr lang="en-US" altLang="zh-CN" u="none" dirty="0" smtClean="0">
              <a:solidFill>
                <a:schemeClr val="bg1"/>
              </a:solidFill>
            </a:endParaRPr>
          </a:p>
          <a:p>
            <a:endParaRPr lang="en-US" altLang="zh-CN" u="none" dirty="0">
              <a:solidFill>
                <a:schemeClr val="bg1"/>
              </a:solidFill>
            </a:endParaRPr>
          </a:p>
          <a:p>
            <a:r>
              <a:rPr lang="zh-CN" altLang="en-US" u="none" dirty="0">
                <a:solidFill>
                  <a:schemeClr val="bg1"/>
                </a:solidFill>
              </a:rPr>
              <a:t>（一</a:t>
            </a:r>
            <a:r>
              <a:rPr lang="zh-CN" altLang="en-US" u="none" dirty="0" smtClean="0">
                <a:solidFill>
                  <a:schemeClr val="bg1"/>
                </a:solidFill>
              </a:rPr>
              <a:t>）</a:t>
            </a:r>
            <a:r>
              <a:rPr lang="zh-CN" altLang="en-US" u="none" dirty="0" smtClean="0">
                <a:solidFill>
                  <a:srgbClr val="FF0000"/>
                </a:solidFill>
              </a:rPr>
              <a:t>复述课文</a:t>
            </a:r>
            <a:r>
              <a:rPr lang="zh-CN" altLang="en-US" u="none" dirty="0" smtClean="0">
                <a:solidFill>
                  <a:schemeClr val="bg1"/>
                </a:solidFill>
              </a:rPr>
              <a:t>。（下次抽查）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布置作业</a:t>
            </a:r>
            <a:endParaRPr lang="zh-CN" altLang="en-US" sz="6600" u="none" dirty="0"/>
          </a:p>
        </p:txBody>
      </p:sp>
      <p:pic>
        <p:nvPicPr>
          <p:cNvPr id="11266" name="Picture 2" descr="C:\Users\Administrator\AppData\Local\Microsoft\Windows\Temporary Internet Files\Content.IE5\UXAZ9B90\MC9004213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5"/>
            <a:ext cx="21194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05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6789"/>
          <a:stretch/>
        </p:blipFill>
        <p:spPr bwMode="auto">
          <a:xfrm>
            <a:off x="174950" y="692696"/>
            <a:ext cx="88615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61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9" y="0"/>
            <a:ext cx="9328898" cy="6858000"/>
          </a:xfrm>
          <a:prstGeom prst="rect">
            <a:avLst/>
          </a:prstGeom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33600" y="6172200"/>
            <a:ext cx="10668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660596" y="3136576"/>
            <a:ext cx="1440000" cy="1260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旧课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复习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601704" y="4797948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练习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巩固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285343" y="4976298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布置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作业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116578" y="3312303"/>
            <a:ext cx="1197392" cy="12550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教学</a:t>
            </a:r>
            <a:endParaRPr lang="en-US" altLang="zh-CN" sz="2600" u="none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u="none" dirty="0" smtClean="0">
                <a:solidFill>
                  <a:schemeClr val="bg1"/>
                </a:solidFill>
              </a:rPr>
              <a:t>回馈</a:t>
            </a:r>
            <a:endParaRPr lang="zh-CN" sz="2600" u="none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9712" y="1484784"/>
            <a:ext cx="5141151" cy="156966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u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晏子使楚</a:t>
            </a:r>
            <a:endParaRPr lang="zh-CN" altLang="en-US" sz="9600" b="1" u="none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311111">
            <a:off x="6656769" y="4595166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248024" y="5528849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3083174">
            <a:off x="2022855" y="4435715"/>
            <a:ext cx="540000" cy="540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291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2" y="2584920"/>
            <a:ext cx="838636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0" u="none" dirty="0">
                <a:solidFill>
                  <a:schemeClr val="bg1"/>
                </a:solidFill>
              </a:rPr>
              <a:t>（一）</a:t>
            </a:r>
            <a:r>
              <a:rPr lang="zh-CN" altLang="en-US" u="none" dirty="0">
                <a:solidFill>
                  <a:srgbClr val="FF0000"/>
                </a:solidFill>
              </a:rPr>
              <a:t>生词复习</a:t>
            </a:r>
            <a:r>
              <a:rPr lang="zh-CN" altLang="en-US" b="0" u="none" dirty="0" smtClean="0">
                <a:solidFill>
                  <a:schemeClr val="bg1"/>
                </a:solidFill>
              </a:rPr>
              <a:t>：复习</a:t>
            </a:r>
            <a:r>
              <a:rPr lang="en-US" altLang="zh-CN" b="0" u="none" dirty="0" smtClean="0">
                <a:solidFill>
                  <a:schemeClr val="bg1"/>
                </a:solidFill>
              </a:rPr>
              <a:t>3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分钟，上次听写有错误者上黑板听写。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en-US" b="0" u="none" dirty="0">
              <a:solidFill>
                <a:schemeClr val="bg1"/>
              </a:solidFill>
            </a:endParaRPr>
          </a:p>
          <a:p>
            <a:r>
              <a:rPr lang="zh-CN" altLang="en-US" b="0" u="none" dirty="0">
                <a:solidFill>
                  <a:schemeClr val="bg1"/>
                </a:solidFill>
              </a:rPr>
              <a:t>（二）</a:t>
            </a:r>
            <a:r>
              <a:rPr lang="zh-CN" altLang="en-US" u="none" dirty="0">
                <a:solidFill>
                  <a:srgbClr val="FF0000"/>
                </a:solidFill>
              </a:rPr>
              <a:t>课文复习</a:t>
            </a:r>
            <a:r>
              <a:rPr lang="zh-CN" altLang="en-US" b="0" u="none" dirty="0">
                <a:solidFill>
                  <a:schemeClr val="bg1"/>
                </a:solidFill>
              </a:rPr>
              <a:t>：抽查学生课文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复述。</a:t>
            </a:r>
            <a:endParaRPr lang="zh-CN" altLang="en-US" b="0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旧课复习</a:t>
            </a:r>
            <a:endParaRPr lang="zh-CN" altLang="en-US" sz="6600" u="none" dirty="0"/>
          </a:p>
        </p:txBody>
      </p:sp>
      <p:pic>
        <p:nvPicPr>
          <p:cNvPr id="10242" name="Picture 2" descr="C:\Users\Administrator\AppData\Local\Microsoft\Windows\Temporary Internet Files\Content.IE5\8W155XKH\MC9004273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7" y="44624"/>
            <a:ext cx="22393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75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10" y="3041665"/>
            <a:ext cx="853037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（一）用本课所学生词完成以下对话（根据课文内容改编）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练习巩固</a:t>
            </a:r>
            <a:endParaRPr lang="zh-CN" altLang="en-US" sz="6600" u="none" dirty="0"/>
          </a:p>
        </p:txBody>
      </p:sp>
      <p:pic>
        <p:nvPicPr>
          <p:cNvPr id="9218" name="Picture 2" descr="C:\Users\Administrator\AppData\Local\Microsoft\Windows\Temporary Internet Files\Content.IE5\MLWW5RLH\MP9004422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18" y="42531"/>
            <a:ext cx="3135488" cy="2090325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39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04" y="502994"/>
            <a:ext cx="8722984" cy="5591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600" u="none" dirty="0">
                <a:solidFill>
                  <a:schemeClr val="bg1"/>
                </a:solidFill>
              </a:rPr>
              <a:t>甲：齐国和楚国都是当时的大国，（         ）为什么还要侮辱晏子呢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？</a:t>
            </a:r>
            <a:endParaRPr lang="zh-CN" altLang="en-US" sz="3600" u="none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zh-CN" altLang="en-US" sz="3600" u="none" dirty="0">
                <a:solidFill>
                  <a:schemeClr val="bg1"/>
                </a:solidFill>
              </a:rPr>
              <a:t>乙：我想有的国家总是这样，不能平等对待别的国家，总要显示自己的（         ）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。</a:t>
            </a:r>
            <a:endParaRPr lang="zh-CN" altLang="en-US" sz="3600" u="none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zh-CN" altLang="en-US" sz="3600" u="none" dirty="0">
                <a:solidFill>
                  <a:schemeClr val="bg1"/>
                </a:solidFill>
              </a:rPr>
              <a:t>甲：楚王想（         ）晏子，不是反而被晏子（         ）了吗</a:t>
            </a:r>
            <a:r>
              <a:rPr lang="zh-CN" altLang="en-US" sz="3600" u="none" dirty="0" smtClean="0">
                <a:solidFill>
                  <a:schemeClr val="bg1"/>
                </a:solidFill>
              </a:rPr>
              <a:t>？</a:t>
            </a:r>
            <a:endParaRPr lang="zh-CN" altLang="en-US" sz="3600" u="none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zh-CN" altLang="en-US" sz="3600" u="none" dirty="0">
                <a:solidFill>
                  <a:schemeClr val="bg1"/>
                </a:solidFill>
              </a:rPr>
              <a:t>乙：是啊，楚王以为自己的国家（         ），瞧不起晏子，结果被晏子（         ）了。</a:t>
            </a:r>
          </a:p>
          <a:p>
            <a:pPr>
              <a:spcBef>
                <a:spcPts val="1000"/>
              </a:spcBef>
            </a:pPr>
            <a:r>
              <a:rPr lang="zh-CN" altLang="en-US" sz="3600" u="none" dirty="0">
                <a:solidFill>
                  <a:schemeClr val="bg1"/>
                </a:solidFill>
              </a:rPr>
              <a:t>甲：只看别人的外表，是不对的。</a:t>
            </a:r>
          </a:p>
        </p:txBody>
      </p:sp>
    </p:spTree>
    <p:extLst>
      <p:ext uri="{BB962C8B-B14F-4D97-AF65-F5344CB8AC3E}">
        <p14:creationId xmlns:p14="http://schemas.microsoft.com/office/powerpoint/2010/main" val="1138153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3" y="2473152"/>
            <a:ext cx="76328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zh-CN" b="0" u="none" dirty="0">
                <a:solidFill>
                  <a:schemeClr val="bg1"/>
                </a:solidFill>
              </a:rPr>
              <a:t>（一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师领读，生跟读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en-US" altLang="zh-CN" b="0" u="none" dirty="0" smtClean="0">
              <a:solidFill>
                <a:schemeClr val="bg1"/>
              </a:solidFill>
            </a:endParaRPr>
          </a:p>
          <a:p>
            <a:endParaRPr lang="zh-CN" altLang="zh-CN" b="0" u="none" dirty="0">
              <a:solidFill>
                <a:schemeClr val="bg1"/>
              </a:solidFill>
            </a:endParaRPr>
          </a:p>
          <a:p>
            <a:r>
              <a:rPr lang="zh-CN" altLang="zh-CN" b="0" u="none" dirty="0">
                <a:solidFill>
                  <a:schemeClr val="bg1"/>
                </a:solidFill>
              </a:rPr>
              <a:t>（二</a:t>
            </a:r>
            <a:r>
              <a:rPr lang="zh-CN" altLang="zh-CN" b="0" u="none" dirty="0" smtClean="0">
                <a:solidFill>
                  <a:schemeClr val="bg1"/>
                </a:solidFill>
              </a:rPr>
              <a:t>）</a:t>
            </a:r>
            <a:r>
              <a:rPr lang="zh-CN" altLang="en-US" b="0" u="none" dirty="0" smtClean="0">
                <a:solidFill>
                  <a:schemeClr val="bg1"/>
                </a:solidFill>
              </a:rPr>
              <a:t>学生集体朗读生词</a:t>
            </a:r>
            <a:r>
              <a:rPr lang="zh-CN" altLang="zh-CN" b="0" u="none" dirty="0" smtClean="0">
                <a:solidFill>
                  <a:schemeClr val="bg1"/>
                </a:solidFill>
              </a:rPr>
              <a:t>。</a:t>
            </a:r>
            <a:endParaRPr lang="zh-CN" altLang="zh-CN" b="0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生词预习</a:t>
            </a:r>
            <a:endParaRPr lang="zh-CN" altLang="en-US" sz="6600" u="none" dirty="0"/>
          </a:p>
        </p:txBody>
      </p:sp>
      <p:pic>
        <p:nvPicPr>
          <p:cNvPr id="3074" name="Picture 2" descr="C:\Users\Administrator\AppData\Local\Microsoft\Windows\Temporary Internet Files\Content.IE5\6M853KX0\MC9004379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65" y="44624"/>
            <a:ext cx="2530801" cy="24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1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04" y="182393"/>
            <a:ext cx="8722984" cy="62324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400" u="none" dirty="0">
                <a:solidFill>
                  <a:schemeClr val="bg1"/>
                </a:solidFill>
              </a:rPr>
              <a:t>乙：嗯，有的人从外表看好像很一般，其实真的很了不起。就像晏子，虽然身材（         ），但面对楚王一点也不紧张。</a:t>
            </a:r>
          </a:p>
          <a:p>
            <a:pPr>
              <a:spcBef>
                <a:spcPts val="1000"/>
              </a:spcBef>
            </a:pPr>
            <a:r>
              <a:rPr lang="zh-CN" altLang="en-US" sz="3400" u="none" dirty="0">
                <a:solidFill>
                  <a:schemeClr val="bg1"/>
                </a:solidFill>
              </a:rPr>
              <a:t>甲：尤其是他跟楚王的几次当面对话，实在是很精彩，能看出他真是个有（         ）的人。</a:t>
            </a:r>
          </a:p>
          <a:p>
            <a:pPr>
              <a:spcBef>
                <a:spcPts val="1000"/>
              </a:spcBef>
            </a:pPr>
            <a:r>
              <a:rPr lang="zh-CN" altLang="en-US" sz="3400" u="none" dirty="0">
                <a:solidFill>
                  <a:schemeClr val="bg1"/>
                </a:solidFill>
              </a:rPr>
              <a:t>乙：是的，要想难倒敌人，也需要平时知道很多知识。就像晏子最后说的柑橘和（         ）的区别，平时不注意观察的话还真不知道。</a:t>
            </a:r>
          </a:p>
          <a:p>
            <a:pPr>
              <a:spcBef>
                <a:spcPts val="1000"/>
              </a:spcBef>
            </a:pPr>
            <a:r>
              <a:rPr lang="zh-CN" altLang="en-US" sz="3400" u="none" dirty="0">
                <a:solidFill>
                  <a:schemeClr val="bg1"/>
                </a:solidFill>
              </a:rPr>
              <a:t>甲：嗯，（         ）不一样，就能长出不一样的水果，这个道理其实也很简单，主要还是晏子头脑灵活，懂得运用。</a:t>
            </a:r>
          </a:p>
        </p:txBody>
      </p:sp>
    </p:spTree>
    <p:extLst>
      <p:ext uri="{BB962C8B-B14F-4D97-AF65-F5344CB8AC3E}">
        <p14:creationId xmlns:p14="http://schemas.microsoft.com/office/powerpoint/2010/main" val="107122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10" y="2867744"/>
            <a:ext cx="853037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000" u="none" dirty="0" smtClean="0">
                <a:solidFill>
                  <a:schemeClr val="bg1"/>
                </a:solidFill>
              </a:rPr>
              <a:t>（二）词语活用搭配。</a:t>
            </a:r>
            <a:endParaRPr lang="zh-CN" altLang="en-US" sz="50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4"/>
          <a:stretch/>
        </p:blipFill>
        <p:spPr bwMode="auto">
          <a:xfrm>
            <a:off x="71500" y="260648"/>
            <a:ext cx="9001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5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53037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（一）</a:t>
            </a:r>
            <a:r>
              <a:rPr lang="zh-CN" altLang="en-US" u="none" dirty="0">
                <a:solidFill>
                  <a:srgbClr val="FF0000"/>
                </a:solidFill>
              </a:rPr>
              <a:t>综合练习</a:t>
            </a:r>
            <a:r>
              <a:rPr lang="zh-CN" altLang="en-US" u="none" dirty="0">
                <a:solidFill>
                  <a:schemeClr val="bg1"/>
                </a:solidFill>
              </a:rPr>
              <a:t>：“一、配上宾语</a:t>
            </a:r>
            <a:r>
              <a:rPr lang="zh-CN" altLang="en-US" u="none" dirty="0" smtClean="0">
                <a:solidFill>
                  <a:schemeClr val="bg1"/>
                </a:solidFill>
              </a:rPr>
              <a:t>”</a:t>
            </a:r>
            <a:endParaRPr lang="en-US" altLang="zh-CN" u="none" dirty="0" smtClean="0">
              <a:solidFill>
                <a:schemeClr val="bg1"/>
              </a:solidFill>
            </a:endParaRPr>
          </a:p>
          <a:p>
            <a:r>
              <a:rPr lang="zh-CN" altLang="en-US" u="none" dirty="0" smtClean="0">
                <a:solidFill>
                  <a:schemeClr val="bg1"/>
                </a:solidFill>
              </a:rPr>
              <a:t> </a:t>
            </a:r>
            <a:endParaRPr lang="zh-CN" altLang="en-US" u="none" dirty="0">
              <a:solidFill>
                <a:schemeClr val="bg1"/>
              </a:solidFill>
            </a:endParaRPr>
          </a:p>
          <a:p>
            <a:r>
              <a:rPr lang="zh-CN" altLang="en-US" u="none" dirty="0">
                <a:solidFill>
                  <a:schemeClr val="bg1"/>
                </a:solidFill>
              </a:rPr>
              <a:t>（二）</a:t>
            </a:r>
            <a:r>
              <a:rPr lang="zh-CN" altLang="en-US" u="none" dirty="0">
                <a:solidFill>
                  <a:srgbClr val="FF0000"/>
                </a:solidFill>
              </a:rPr>
              <a:t>说话动作、表情展现</a:t>
            </a:r>
            <a:r>
              <a:rPr lang="zh-CN" altLang="en-US" u="none" dirty="0" smtClean="0">
                <a:solidFill>
                  <a:schemeClr val="bg1"/>
                </a:solidFill>
              </a:rPr>
              <a:t>：搜集说话时不同</a:t>
            </a:r>
            <a:r>
              <a:rPr lang="zh-CN" altLang="en-US" u="none" dirty="0">
                <a:solidFill>
                  <a:schemeClr val="bg1"/>
                </a:solidFill>
              </a:rPr>
              <a:t>的动作和表情</a:t>
            </a:r>
            <a:r>
              <a:rPr lang="zh-CN" altLang="en-US" u="none" dirty="0" smtClean="0">
                <a:solidFill>
                  <a:schemeClr val="bg1"/>
                </a:solidFill>
              </a:rPr>
              <a:t>，在</a:t>
            </a:r>
            <a:r>
              <a:rPr lang="zh-CN" altLang="en-US" u="none" dirty="0">
                <a:solidFill>
                  <a:schemeClr val="bg1"/>
                </a:solidFill>
              </a:rPr>
              <a:t>下次课</a:t>
            </a:r>
            <a:r>
              <a:rPr lang="zh-CN" altLang="en-US" u="none" dirty="0" smtClean="0">
                <a:solidFill>
                  <a:schemeClr val="bg1"/>
                </a:solidFill>
              </a:rPr>
              <a:t>上表演。</a:t>
            </a:r>
            <a:endParaRPr lang="en-US" altLang="zh-CN" u="none" dirty="0" smtClean="0">
              <a:solidFill>
                <a:schemeClr val="bg1"/>
              </a:solidFill>
            </a:endParaRPr>
          </a:p>
          <a:p>
            <a:endParaRPr lang="zh-CN" altLang="en-US" u="none" dirty="0">
              <a:solidFill>
                <a:schemeClr val="bg1"/>
              </a:solidFill>
            </a:endParaRPr>
          </a:p>
          <a:p>
            <a:r>
              <a:rPr lang="zh-CN" altLang="en-US" u="none" dirty="0">
                <a:solidFill>
                  <a:schemeClr val="bg1"/>
                </a:solidFill>
              </a:rPr>
              <a:t>（三</a:t>
            </a:r>
            <a:r>
              <a:rPr lang="zh-CN" altLang="en-US" u="none" dirty="0" smtClean="0">
                <a:solidFill>
                  <a:schemeClr val="bg1"/>
                </a:solidFill>
              </a:rPr>
              <a:t>）填写</a:t>
            </a:r>
            <a:r>
              <a:rPr lang="zh-CN" altLang="en-US" u="none" dirty="0" smtClean="0">
                <a:solidFill>
                  <a:srgbClr val="FF0000"/>
                </a:solidFill>
              </a:rPr>
              <a:t>教学回馈表</a:t>
            </a:r>
            <a:r>
              <a:rPr lang="zh-CN" altLang="en-US" u="none" dirty="0" smtClean="0">
                <a:solidFill>
                  <a:schemeClr val="bg1"/>
                </a:solidFill>
              </a:rPr>
              <a:t>。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布置作业</a:t>
            </a:r>
            <a:endParaRPr lang="zh-CN" altLang="en-US" sz="6600" u="none" dirty="0"/>
          </a:p>
        </p:txBody>
      </p:sp>
      <p:pic>
        <p:nvPicPr>
          <p:cNvPr id="8194" name="Picture 2" descr="C:\Users\Administrator\AppData\Local\Microsoft\Windows\Temporary Internet Files\Content.IE5\UXAZ9B90\MC9004213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69" y="4869159"/>
            <a:ext cx="2795343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96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8602385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 smtClean="0">
                <a:solidFill>
                  <a:schemeClr val="bg1"/>
                </a:solidFill>
              </a:rPr>
              <a:t>1. </a:t>
            </a:r>
            <a:r>
              <a:rPr lang="zh-CN" altLang="zh-CN" sz="3600" u="none" dirty="0" smtClean="0">
                <a:solidFill>
                  <a:srgbClr val="FF0000"/>
                </a:solidFill>
              </a:rPr>
              <a:t>强盛</a:t>
            </a:r>
            <a:r>
              <a:rPr lang="en-US" altLang="zh-CN" sz="3600" u="none" dirty="0" smtClean="0">
                <a:solidFill>
                  <a:schemeClr val="bg1"/>
                </a:solidFill>
              </a:rPr>
              <a:t>   </a:t>
            </a:r>
            <a:r>
              <a:rPr lang="zh-CN" altLang="zh-CN" sz="3600" u="none" dirty="0">
                <a:solidFill>
                  <a:schemeClr val="bg1"/>
                </a:solidFill>
              </a:rPr>
              <a:t>国家很大很强</a:t>
            </a:r>
            <a:r>
              <a:rPr lang="en-US" altLang="zh-CN" sz="3600" u="none" dirty="0">
                <a:solidFill>
                  <a:schemeClr val="bg1"/>
                </a:solidFill>
              </a:rPr>
              <a:t>   </a:t>
            </a:r>
            <a:r>
              <a:rPr lang="zh-CN" altLang="zh-CN" sz="3600" u="none" dirty="0">
                <a:solidFill>
                  <a:schemeClr val="bg1"/>
                </a:solidFill>
              </a:rPr>
              <a:t>国家强盛</a:t>
            </a:r>
            <a:r>
              <a:rPr lang="en-US" altLang="zh-CN" sz="3600" u="none" dirty="0">
                <a:solidFill>
                  <a:schemeClr val="bg1"/>
                </a:solidFill>
              </a:rPr>
              <a:t>   </a:t>
            </a:r>
            <a:r>
              <a:rPr lang="zh-CN" altLang="zh-CN" sz="3600" u="none" dirty="0">
                <a:solidFill>
                  <a:schemeClr val="bg1"/>
                </a:solidFill>
              </a:rPr>
              <a:t>建成强盛的国家</a:t>
            </a:r>
            <a:r>
              <a:rPr lang="en-US" altLang="zh-CN" sz="3600" u="none" dirty="0">
                <a:solidFill>
                  <a:schemeClr val="bg1"/>
                </a:solidFill>
              </a:rPr>
              <a:t>   </a:t>
            </a:r>
            <a:r>
              <a:rPr lang="zh-CN" altLang="zh-CN" sz="3600" u="none" dirty="0">
                <a:solidFill>
                  <a:schemeClr val="bg1"/>
                </a:solidFill>
              </a:rPr>
              <a:t>国家繁荣强盛</a:t>
            </a:r>
            <a:r>
              <a:rPr lang="en-US" altLang="zh-CN" sz="3600" u="none" dirty="0">
                <a:solidFill>
                  <a:schemeClr val="bg1"/>
                </a:solidFill>
              </a:rPr>
              <a:t>   </a:t>
            </a:r>
            <a:r>
              <a:rPr lang="zh-CN" altLang="zh-CN" sz="3600" i="1" u="none" dirty="0"/>
              <a:t>（释义</a:t>
            </a:r>
            <a:r>
              <a:rPr lang="en-US" altLang="zh-CN" sz="3600" i="1" u="none" dirty="0"/>
              <a:t>+</a:t>
            </a:r>
            <a:r>
              <a:rPr lang="zh-CN" altLang="zh-CN" sz="3600" i="1" u="none" dirty="0" smtClean="0"/>
              <a:t>例举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</a:t>
            </a:r>
            <a:r>
              <a:rPr lang="zh-CN" altLang="zh-CN" sz="3600" i="1" u="none" dirty="0" smtClean="0"/>
              <a:t>）</a:t>
            </a:r>
            <a:endParaRPr lang="en-US" altLang="zh-CN" sz="3600" i="1" u="none" dirty="0" smtClean="0"/>
          </a:p>
          <a:p>
            <a:endParaRPr lang="zh-CN" altLang="zh-CN" sz="3600" u="none" dirty="0">
              <a:solidFill>
                <a:schemeClr val="bg1"/>
              </a:solidFill>
            </a:endParaRPr>
          </a:p>
          <a:p>
            <a:r>
              <a:rPr lang="zh-CN" altLang="zh-CN" sz="3600" u="none" dirty="0">
                <a:solidFill>
                  <a:schemeClr val="bg1"/>
                </a:solidFill>
              </a:rPr>
              <a:t>例（文）：楚王觉得自己的国家强盛。</a:t>
            </a:r>
          </a:p>
          <a:p>
            <a:r>
              <a:rPr lang="zh-CN" altLang="zh-CN" sz="3600" u="none" dirty="0">
                <a:solidFill>
                  <a:schemeClr val="bg1"/>
                </a:solidFill>
              </a:rPr>
              <a:t>例：历史老师说，古代很多强盛的国家现在已经不存在了。 </a:t>
            </a:r>
          </a:p>
          <a:p>
            <a:r>
              <a:rPr lang="zh-CN" altLang="zh-CN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468052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u="none" dirty="0" smtClean="0"/>
              <a:t>词文串讲</a:t>
            </a:r>
            <a:endParaRPr lang="zh-CN" altLang="en-US" sz="6600" u="none" dirty="0"/>
          </a:p>
        </p:txBody>
      </p:sp>
      <p:pic>
        <p:nvPicPr>
          <p:cNvPr id="4099" name="Picture 3" descr="C:\Users\Administrator\AppData\Local\Microsoft\Windows\Temporary Internet Files\Content.IE5\RQHS5C6X\MC9002525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6425"/>
            <a:ext cx="1584176" cy="1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1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2. </a:t>
            </a:r>
            <a:r>
              <a:rPr lang="zh-CN" altLang="en-US" sz="3600" u="none" dirty="0">
                <a:solidFill>
                  <a:srgbClr val="FF0000"/>
                </a:solidFill>
              </a:rPr>
              <a:t>当众</a:t>
            </a:r>
            <a:r>
              <a:rPr lang="zh-CN" altLang="en-US" sz="3600" u="none" dirty="0">
                <a:solidFill>
                  <a:schemeClr val="bg1"/>
                </a:solidFill>
              </a:rPr>
              <a:t>   在很多人面前</a:t>
            </a:r>
            <a:r>
              <a:rPr lang="en-US" altLang="zh-CN" sz="3600" u="none" dirty="0">
                <a:solidFill>
                  <a:schemeClr val="bg1"/>
                </a:solidFill>
              </a:rPr>
              <a:t>/</a:t>
            </a:r>
            <a:r>
              <a:rPr lang="zh-CN" altLang="en-US" sz="3600" u="none" dirty="0">
                <a:solidFill>
                  <a:schemeClr val="bg1"/>
                </a:solidFill>
              </a:rPr>
              <a:t>眼前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例（文）：楚王想当众说晏子不好。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例：这次他犯了很严重的错误，老师当众批评了他。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3. </a:t>
            </a:r>
            <a:r>
              <a:rPr lang="zh-CN" altLang="en-US" sz="3600" u="none" dirty="0">
                <a:solidFill>
                  <a:srgbClr val="FF0000"/>
                </a:solidFill>
              </a:rPr>
              <a:t>侮辱</a:t>
            </a:r>
            <a:r>
              <a:rPr lang="zh-CN" altLang="en-US" sz="3600" u="none" dirty="0">
                <a:solidFill>
                  <a:schemeClr val="bg1"/>
                </a:solidFill>
              </a:rPr>
              <a:t>   用难听的话说别人不好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例（文）：楚王想当众侮辱晏子。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例：阿基诺总统签了法律说同学之间相互侮辱要受到惩罚。  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27750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716016" cy="3692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19" y="555645"/>
            <a:ext cx="86023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6. </a:t>
            </a:r>
            <a:r>
              <a:rPr lang="zh-CN" altLang="en-US" sz="3600" u="none" dirty="0">
                <a:solidFill>
                  <a:srgbClr val="FF0000"/>
                </a:solidFill>
              </a:rPr>
              <a:t>预先</a:t>
            </a:r>
            <a:r>
              <a:rPr lang="zh-CN" altLang="en-US" sz="3600" u="none" dirty="0">
                <a:solidFill>
                  <a:schemeClr val="bg1"/>
                </a:solidFill>
              </a:rPr>
              <a:t>   事情还没有发生之前  </a:t>
            </a:r>
            <a:r>
              <a:rPr lang="zh-CN" altLang="en-US" sz="3600" i="1" u="none" dirty="0"/>
              <a:t>（释义）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例（文）：楚王让人预先在墙上挖了洞。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例：做事之前要预先有个计划。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7. </a:t>
            </a:r>
            <a:r>
              <a:rPr lang="zh-CN" altLang="en-US" sz="3600" u="none" dirty="0">
                <a:solidFill>
                  <a:srgbClr val="FF0000"/>
                </a:solidFill>
              </a:rPr>
              <a:t>城门</a:t>
            </a:r>
            <a:r>
              <a:rPr lang="zh-CN" altLang="en-US" sz="3600" u="none" dirty="0">
                <a:solidFill>
                  <a:schemeClr val="bg1"/>
                </a:solidFill>
              </a:rPr>
              <a:t>   进入一个城市必须要经过的大门   </a:t>
            </a:r>
            <a:r>
              <a:rPr lang="zh-CN" altLang="en-US" sz="3600" i="1" u="none" dirty="0"/>
              <a:t>（图示）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例（文）：楚王让人把城门关上。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例：敌人从城门外打进来了。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23728"/>
            <a:ext cx="3059832" cy="37342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4. </a:t>
            </a:r>
            <a:r>
              <a:rPr lang="zh-CN" altLang="en-US" sz="3600" u="none" dirty="0">
                <a:solidFill>
                  <a:srgbClr val="FF0000"/>
                </a:solidFill>
              </a:rPr>
              <a:t>威风</a:t>
            </a:r>
            <a:r>
              <a:rPr lang="zh-CN" altLang="en-US" sz="3600" u="none" dirty="0">
                <a:solidFill>
                  <a:schemeClr val="bg1"/>
                </a:solidFill>
              </a:rPr>
              <a:t>   因强大而骄傲   非常威风   显得很有威风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例（文）：楚王想向晏子显示楚国的威风。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例：大家都是一样的人，有什么好威风的？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51900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5. </a:t>
            </a:r>
            <a:r>
              <a:rPr lang="zh-CN" altLang="en-US" sz="3600" u="none" dirty="0">
                <a:solidFill>
                  <a:srgbClr val="FF0000"/>
                </a:solidFill>
              </a:rPr>
              <a:t>矮小</a:t>
            </a:r>
            <a:r>
              <a:rPr lang="zh-CN" altLang="en-US" sz="3600" u="none" dirty="0">
                <a:solidFill>
                  <a:schemeClr val="bg1"/>
                </a:solidFill>
              </a:rPr>
              <a:t>   又矮又瘦（反义：高大）   个子矮小   矮小的身材   </a:t>
            </a:r>
            <a:r>
              <a:rPr lang="zh-CN" altLang="en-US" sz="3600" i="1" u="none" dirty="0">
                <a:solidFill>
                  <a:srgbClr val="000000"/>
                </a:solidFill>
              </a:rPr>
              <a:t>（</a:t>
            </a:r>
            <a:r>
              <a:rPr lang="zh-CN" altLang="en-US" sz="3600" i="1" u="none" dirty="0" smtClean="0">
                <a:solidFill>
                  <a:srgbClr val="000000"/>
                </a:solidFill>
              </a:rPr>
              <a:t>图示</a:t>
            </a:r>
            <a:r>
              <a:rPr lang="en-US" altLang="zh-CN" sz="3600" i="1" u="none" dirty="0" smtClean="0">
                <a:solidFill>
                  <a:srgbClr val="000000"/>
                </a:solidFill>
              </a:rPr>
              <a:t>+</a:t>
            </a:r>
            <a:r>
              <a:rPr lang="zh-CN" altLang="en-US" sz="3600" i="1" u="none" dirty="0" smtClean="0">
                <a:solidFill>
                  <a:srgbClr val="000000"/>
                </a:solidFill>
              </a:rPr>
              <a:t>组词）</a:t>
            </a:r>
            <a:endParaRPr lang="zh-CN" altLang="en-US" sz="3600" i="1" u="none" dirty="0">
              <a:solidFill>
                <a:srgbClr val="000000"/>
              </a:solidFill>
            </a:endParaRP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例：哪个故事里有七个个子矮小的人？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例（文）：楚王以前就知道晏子个子矮小。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9" y="278646"/>
            <a:ext cx="86023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8. </a:t>
            </a:r>
            <a:r>
              <a:rPr lang="zh-CN" altLang="en-US" sz="3600" u="none" dirty="0">
                <a:solidFill>
                  <a:srgbClr val="FF0000"/>
                </a:solidFill>
              </a:rPr>
              <a:t>贵国</a:t>
            </a:r>
            <a:r>
              <a:rPr lang="zh-CN" altLang="en-US" sz="3600" u="none" dirty="0">
                <a:solidFill>
                  <a:schemeClr val="bg1"/>
                </a:solidFill>
              </a:rPr>
              <a:t>   （贵校  贵会）您的国家   访问贵国  拜会贵国国王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延伸）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例（文）：不知道贵国是个什么样的国家。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例：听说今年是贵校建校八十周年。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8" y="3242007"/>
            <a:ext cx="860238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u="none" dirty="0">
                <a:solidFill>
                  <a:schemeClr val="bg1"/>
                </a:solidFill>
              </a:rPr>
              <a:t>9. </a:t>
            </a:r>
            <a:r>
              <a:rPr lang="zh-CN" altLang="en-US" sz="3600" u="none" dirty="0">
                <a:solidFill>
                  <a:srgbClr val="FF0000"/>
                </a:solidFill>
              </a:rPr>
              <a:t>吩咐</a:t>
            </a:r>
            <a:r>
              <a:rPr lang="zh-CN" altLang="en-US" sz="3600" u="none" dirty="0">
                <a:solidFill>
                  <a:schemeClr val="bg1"/>
                </a:solidFill>
              </a:rPr>
              <a:t>   让人去做什么事情（长辈对晚辈，上级对下级）   楚王吩咐   吩咐迎接使者  </a:t>
            </a:r>
            <a:r>
              <a:rPr lang="zh-CN" altLang="en-US" sz="3600" i="1" u="none" dirty="0"/>
              <a:t>（</a:t>
            </a:r>
            <a:r>
              <a:rPr lang="zh-CN" altLang="en-US" sz="3600" i="1" u="none" dirty="0" smtClean="0"/>
              <a:t>释义</a:t>
            </a:r>
            <a:r>
              <a:rPr lang="en-US" altLang="zh-CN" sz="3600" i="1" u="none" dirty="0" smtClean="0"/>
              <a:t>+</a:t>
            </a:r>
            <a:r>
              <a:rPr lang="zh-CN" altLang="en-US" sz="3600" i="1" u="none" dirty="0" smtClean="0"/>
              <a:t>组词）</a:t>
            </a:r>
            <a:endParaRPr lang="zh-CN" altLang="en-US" sz="3600" i="1" u="none" dirty="0"/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例（文）：楚王吩咐手下大开城门。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例：老师吩咐大家做好自己的任务。</a:t>
            </a:r>
          </a:p>
          <a:p>
            <a:r>
              <a:rPr lang="zh-CN" altLang="en-US" sz="3600" u="none" dirty="0">
                <a:solidFill>
                  <a:schemeClr val="bg1"/>
                </a:solidFill>
              </a:rPr>
              <a:t>例（生）：</a:t>
            </a:r>
          </a:p>
        </p:txBody>
      </p:sp>
    </p:spTree>
    <p:extLst>
      <p:ext uri="{BB962C8B-B14F-4D97-AF65-F5344CB8AC3E}">
        <p14:creationId xmlns:p14="http://schemas.microsoft.com/office/powerpoint/2010/main" val="338053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TC102455519[[fn=冬季]]</Template>
  <TotalTime>322</TotalTime>
  <Pages>0</Pages>
  <Words>2339</Words>
  <Characters>0</Characters>
  <Application>Microsoft Office PowerPoint</Application>
  <DocSecurity>0</DocSecurity>
  <PresentationFormat>全屏显示(4:3)</PresentationFormat>
  <Lines>0</Lines>
  <Paragraphs>261</Paragraphs>
  <Slides>43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Winter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Matata</cp:lastModifiedBy>
  <cp:revision>124</cp:revision>
  <cp:lastPrinted>1899-12-30T00:00:00Z</cp:lastPrinted>
  <dcterms:created xsi:type="dcterms:W3CDTF">2003-03-24T11:00:58Z</dcterms:created>
  <dcterms:modified xsi:type="dcterms:W3CDTF">2014-01-01T03:31:36Z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