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70" r:id="rId6"/>
    <p:sldId id="271" r:id="rId7"/>
    <p:sldId id="269" r:id="rId8"/>
    <p:sldId id="272" r:id="rId9"/>
    <p:sldId id="273" r:id="rId10"/>
    <p:sldId id="274" r:id="rId11"/>
    <p:sldId id="257" r:id="rId12"/>
    <p:sldId id="258" r:id="rId13"/>
    <p:sldId id="259" r:id="rId14"/>
    <p:sldId id="260" r:id="rId15"/>
    <p:sldId id="262" r:id="rId16"/>
    <p:sldId id="261" r:id="rId17"/>
    <p:sldId id="268" r:id="rId18"/>
    <p:sldId id="266" r:id="rId19"/>
    <p:sldId id="267" r:id="rId20"/>
    <p:sldId id="275" r:id="rId21"/>
    <p:sldId id="276" r:id="rId22"/>
    <p:sldId id="277" r:id="rId23"/>
    <p:sldId id="278" r:id="rId24"/>
    <p:sldId id="280" r:id="rId25"/>
    <p:sldId id="279" r:id="rId26"/>
    <p:sldId id="281" r:id="rId27"/>
    <p:sldId id="282" r:id="rId28"/>
    <p:sldId id="283" r:id="rId29"/>
    <p:sldId id="284" r:id="rId30"/>
    <p:sldId id="291" r:id="rId31"/>
    <p:sldId id="292" r:id="rId32"/>
    <p:sldId id="293" r:id="rId33"/>
    <p:sldId id="285" r:id="rId34"/>
    <p:sldId id="309" r:id="rId35"/>
    <p:sldId id="286" r:id="rId36"/>
    <p:sldId id="289" r:id="rId37"/>
    <p:sldId id="307" r:id="rId38"/>
    <p:sldId id="287" r:id="rId39"/>
    <p:sldId id="310" r:id="rId40"/>
    <p:sldId id="288" r:id="rId41"/>
    <p:sldId id="294" r:id="rId42"/>
    <p:sldId id="295" r:id="rId43"/>
    <p:sldId id="297" r:id="rId44"/>
    <p:sldId id="298" r:id="rId45"/>
    <p:sldId id="299" r:id="rId46"/>
    <p:sldId id="296" r:id="rId47"/>
    <p:sldId id="300" r:id="rId48"/>
    <p:sldId id="301" r:id="rId49"/>
    <p:sldId id="302" r:id="rId50"/>
    <p:sldId id="303" r:id="rId51"/>
    <p:sldId id="304" r:id="rId52"/>
    <p:sldId id="305" r:id="rId53"/>
    <p:sldId id="306" r:id="rId54"/>
    <p:sldId id="314" r:id="rId55"/>
    <p:sldId id="311" r:id="rId56"/>
    <p:sldId id="316" r:id="rId57"/>
    <p:sldId id="312" r:id="rId58"/>
    <p:sldId id="318" r:id="rId59"/>
    <p:sldId id="315" r:id="rId60"/>
    <p:sldId id="313"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61A5CE07-6B34-4D6D-A831-D5CA78AE82AF}" type="slidenum">
              <a:rPr lang="zh-CN" altLang="en-US" smtClean="0"/>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A5CE07-6B34-4D6D-A831-D5CA78AE82A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A5CE07-6B34-4D6D-A831-D5CA78AE82A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A5CE07-6B34-4D6D-A831-D5CA78AE82AF}" type="slidenum">
              <a:rPr lang="zh-CN" altLang="en-US" smtClean="0"/>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61A5CE07-6B34-4D6D-A831-D5CA78AE82AF}"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A5CE07-6B34-4D6D-A831-D5CA78AE82AF}" type="slidenum">
              <a:rPr lang="zh-CN" altLang="en-US" smtClean="0"/>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A5CE07-6B34-4D6D-A831-D5CA78AE82AF}" type="slidenum">
              <a:rPr lang="zh-CN" altLang="en-US" smtClean="0"/>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A5CE07-6B34-4D6D-A831-D5CA78AE82A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A5CE07-6B34-4D6D-A831-D5CA78AE82A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A5CE07-6B34-4D6D-A831-D5CA78AE82AF}" type="slidenum">
              <a:rPr lang="zh-CN" altLang="en-US" smtClean="0"/>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ADCBC1F-244A-43C0-8B37-203AABEF3810}" type="datetimeFigureOut">
              <a:rPr lang="zh-CN" altLang="en-US" smtClean="0"/>
              <a:t>2013-10-9</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61A5CE07-6B34-4D6D-A831-D5CA78AE82AF}" type="slidenum">
              <a:rPr lang="zh-CN" altLang="en-US" smtClean="0"/>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ADCBC1F-244A-43C0-8B37-203AABEF3810}" type="datetimeFigureOut">
              <a:rPr lang="zh-CN" altLang="en-US" smtClean="0"/>
              <a:t>2013-10-9</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1A5CE07-6B34-4D6D-A831-D5CA78AE82A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95400" y="3200400"/>
            <a:ext cx="6660976" cy="1600200"/>
          </a:xfrm>
        </p:spPr>
        <p:txBody>
          <a:bodyPr/>
          <a:lstStyle/>
          <a:p>
            <a:r>
              <a:rPr lang="zh-CN" altLang="en-US" dirty="0" smtClean="0"/>
              <a:t>第二单元     第五课</a:t>
            </a:r>
            <a:endParaRPr lang="zh-CN" altLang="en-US" dirty="0"/>
          </a:p>
        </p:txBody>
      </p:sp>
      <p:sp>
        <p:nvSpPr>
          <p:cNvPr id="2" name="标题 1"/>
          <p:cNvSpPr>
            <a:spLocks noGrp="1"/>
          </p:cNvSpPr>
          <p:nvPr>
            <p:ph type="ctrTitle"/>
          </p:nvPr>
        </p:nvSpPr>
        <p:spPr/>
        <p:txBody>
          <a:bodyPr/>
          <a:lstStyle/>
          <a:p>
            <a:r>
              <a:rPr lang="zh-CN" altLang="en-US" dirty="0" smtClean="0"/>
              <a:t>李安的电影</a:t>
            </a:r>
            <a:endParaRPr lang="zh-CN" altLang="en-US" dirty="0"/>
          </a:p>
        </p:txBody>
      </p:sp>
    </p:spTree>
    <p:extLst>
      <p:ext uri="{BB962C8B-B14F-4D97-AF65-F5344CB8AC3E}">
        <p14:creationId xmlns:p14="http://schemas.microsoft.com/office/powerpoint/2010/main" val="184582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5157192"/>
            <a:ext cx="4824536" cy="1143000"/>
          </a:xfrm>
        </p:spPr>
        <p:txBody>
          <a:bodyPr>
            <a:normAutofit/>
          </a:bodyPr>
          <a:lstStyle/>
          <a:p>
            <a:r>
              <a:rPr lang="en-US" altLang="zh-CN" sz="3500" b="1" dirty="0" smtClean="0"/>
              <a:t>《</a:t>
            </a:r>
            <a:r>
              <a:rPr lang="zh-CN" altLang="en-US" sz="3500" b="1" dirty="0" smtClean="0"/>
              <a:t>色戒</a:t>
            </a:r>
            <a:r>
              <a:rPr lang="en-US" altLang="zh-CN" sz="3500" b="1" dirty="0" smtClean="0"/>
              <a:t>》</a:t>
            </a:r>
            <a:r>
              <a:rPr lang="zh-CN" altLang="en-US" sz="3500" b="1" dirty="0" smtClean="0"/>
              <a:t>（</a:t>
            </a:r>
            <a:r>
              <a:rPr lang="en-US" altLang="zh-CN" sz="3500" b="1" dirty="0" smtClean="0"/>
              <a:t>2008</a:t>
            </a:r>
            <a:r>
              <a:rPr lang="zh-CN" altLang="en-US" sz="3500" b="1" dirty="0" smtClean="0"/>
              <a:t>）</a:t>
            </a:r>
            <a:endParaRPr lang="zh-CN" altLang="en-US" sz="3500" b="1" dirty="0"/>
          </a:p>
        </p:txBody>
      </p:sp>
      <p:pic>
        <p:nvPicPr>
          <p:cNvPr id="6146" name="Picture 2" descr="d:\software\sogo\360\360se6\USERDA~1\Temp\9E3DF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3528392" cy="51632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software\sogo\360\360se6\USERDA~1\Temp\8CB1C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32656"/>
            <a:ext cx="5446238" cy="3622924"/>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p:cNvSpPr txBox="1">
            <a:spLocks/>
          </p:cNvSpPr>
          <p:nvPr/>
        </p:nvSpPr>
        <p:spPr>
          <a:xfrm>
            <a:off x="3923928" y="4149080"/>
            <a:ext cx="5233392" cy="1143000"/>
          </a:xfrm>
          <a:prstGeom prst="rect">
            <a:avLst/>
          </a:prstGeom>
        </p:spPr>
        <p:txBody>
          <a:bodyPr bIns="91440" anchor="b" anchorCtr="0">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ltLang="zh-CN" sz="3500" b="1" dirty="0" smtClean="0"/>
              <a:t>《</a:t>
            </a:r>
            <a:r>
              <a:rPr lang="zh-CN" altLang="en-US" sz="3500" b="1" dirty="0" smtClean="0"/>
              <a:t>少年派的奇幻漂流</a:t>
            </a:r>
            <a:r>
              <a:rPr lang="en-US" altLang="zh-CN" sz="3500" b="1" dirty="0" smtClean="0"/>
              <a:t>》</a:t>
            </a:r>
            <a:r>
              <a:rPr lang="zh-CN" altLang="en-US" sz="3500" b="1" dirty="0" smtClean="0"/>
              <a:t>（</a:t>
            </a:r>
            <a:r>
              <a:rPr lang="en-US" altLang="zh-CN" sz="3500" b="1" dirty="0" smtClean="0"/>
              <a:t>2012</a:t>
            </a:r>
            <a:r>
              <a:rPr lang="zh-CN" altLang="en-US" sz="3500" b="1" dirty="0" smtClean="0"/>
              <a:t>）</a:t>
            </a:r>
            <a:endParaRPr lang="zh-CN" altLang="en-US" sz="3500" b="1" dirty="0"/>
          </a:p>
        </p:txBody>
      </p:sp>
    </p:spTree>
    <p:extLst>
      <p:ext uri="{BB962C8B-B14F-4D97-AF65-F5344CB8AC3E}">
        <p14:creationId xmlns:p14="http://schemas.microsoft.com/office/powerpoint/2010/main" val="144679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0"/>
            <a:ext cx="7772400" cy="1143000"/>
          </a:xfrm>
        </p:spPr>
        <p:txBody>
          <a:bodyPr/>
          <a:lstStyle/>
          <a:p>
            <a:r>
              <a:rPr lang="zh-CN" altLang="en-US" dirty="0"/>
              <a:t>李安的电影</a:t>
            </a:r>
          </a:p>
        </p:txBody>
      </p:sp>
      <p:sp>
        <p:nvSpPr>
          <p:cNvPr id="3" name="内容占位符 2"/>
          <p:cNvSpPr>
            <a:spLocks noGrp="1"/>
          </p:cNvSpPr>
          <p:nvPr>
            <p:ph sz="quarter" idx="1"/>
          </p:nvPr>
        </p:nvSpPr>
        <p:spPr>
          <a:xfrm>
            <a:off x="179512" y="1052736"/>
            <a:ext cx="8964488" cy="5805264"/>
          </a:xfrm>
        </p:spPr>
        <p:txBody>
          <a:bodyPr>
            <a:normAutofit/>
          </a:bodyPr>
          <a:lstStyle/>
          <a:p>
            <a:pPr>
              <a:lnSpc>
                <a:spcPct val="200000"/>
              </a:lnSpc>
            </a:pPr>
            <a:r>
              <a:rPr lang="en-US" altLang="zh-CN" sz="2800" b="1" dirty="0" smtClean="0"/>
              <a:t>         </a:t>
            </a:r>
            <a:r>
              <a:rPr lang="zh-CN" altLang="en-US" sz="2800" b="1" dirty="0" smtClean="0"/>
              <a:t>李安是国际</a:t>
            </a:r>
            <a:r>
              <a:rPr lang="zh-CN" altLang="en-US" sz="2800" b="1" dirty="0" smtClean="0">
                <a:solidFill>
                  <a:srgbClr val="0070C0"/>
                </a:solidFill>
              </a:rPr>
              <a:t>知名的</a:t>
            </a:r>
            <a:r>
              <a:rPr lang="zh-CN" altLang="en-US" sz="2800" b="1" dirty="0" smtClean="0"/>
              <a:t>华人电影</a:t>
            </a:r>
            <a:r>
              <a:rPr lang="zh-CN" altLang="en-US" sz="2800" b="1" dirty="0" smtClean="0">
                <a:solidFill>
                  <a:srgbClr val="0070C0"/>
                </a:solidFill>
              </a:rPr>
              <a:t>导演</a:t>
            </a:r>
            <a:r>
              <a:rPr lang="zh-CN" altLang="en-US" sz="2800" b="1" dirty="0" smtClean="0"/>
              <a:t>。在国际</a:t>
            </a:r>
            <a:r>
              <a:rPr lang="zh-CN" altLang="en-US" sz="2800" b="1" dirty="0" smtClean="0">
                <a:solidFill>
                  <a:srgbClr val="0070C0"/>
                </a:solidFill>
              </a:rPr>
              <a:t>影坛</a:t>
            </a:r>
            <a:r>
              <a:rPr lang="zh-CN" altLang="en-US" sz="2800" b="1" dirty="0" smtClean="0"/>
              <a:t>上，他曾经</a:t>
            </a:r>
            <a:r>
              <a:rPr lang="zh-CN" altLang="en-US" sz="2800" b="1" dirty="0" smtClean="0">
                <a:solidFill>
                  <a:srgbClr val="0070C0"/>
                </a:solidFill>
              </a:rPr>
              <a:t>获得</a:t>
            </a:r>
            <a:r>
              <a:rPr lang="zh-CN" altLang="en-US" sz="2800" b="1" dirty="0" smtClean="0"/>
              <a:t>过多个国际电影</a:t>
            </a:r>
            <a:r>
              <a:rPr lang="zh-CN" altLang="en-US" sz="2800" b="1" dirty="0" smtClean="0">
                <a:solidFill>
                  <a:srgbClr val="0070C0"/>
                </a:solidFill>
              </a:rPr>
              <a:t>奖</a:t>
            </a:r>
            <a:r>
              <a:rPr lang="zh-CN" altLang="en-US" sz="2800" b="1" dirty="0" smtClean="0"/>
              <a:t>。</a:t>
            </a:r>
            <a:endParaRPr lang="en-US" altLang="zh-CN" sz="2800" b="1" dirty="0" smtClean="0"/>
          </a:p>
          <a:p>
            <a:pPr>
              <a:lnSpc>
                <a:spcPct val="200000"/>
              </a:lnSpc>
            </a:pPr>
            <a:r>
              <a:rPr lang="en-US" altLang="zh-CN" sz="2800" b="1" dirty="0"/>
              <a:t> </a:t>
            </a:r>
            <a:r>
              <a:rPr lang="en-US" altLang="zh-CN" sz="2800" b="1" dirty="0" smtClean="0"/>
              <a:t>        </a:t>
            </a:r>
            <a:r>
              <a:rPr lang="zh-CN" altLang="en-US" sz="2800" b="1" dirty="0" smtClean="0"/>
              <a:t>李安出生</a:t>
            </a:r>
            <a:r>
              <a:rPr lang="zh-CN" altLang="en-US" sz="2800" b="1" dirty="0" smtClean="0">
                <a:solidFill>
                  <a:srgbClr val="FF0000"/>
                </a:solidFill>
              </a:rPr>
              <a:t>于</a:t>
            </a:r>
            <a:r>
              <a:rPr lang="zh-CN" altLang="en-US" sz="2800" b="1" dirty="0" smtClean="0"/>
              <a:t>台湾，</a:t>
            </a:r>
            <a:r>
              <a:rPr lang="zh-CN" altLang="en-US" sz="2800" b="1" dirty="0" smtClean="0">
                <a:solidFill>
                  <a:srgbClr val="0070C0"/>
                </a:solidFill>
              </a:rPr>
              <a:t>祖籍</a:t>
            </a:r>
            <a:r>
              <a:rPr lang="zh-CN" altLang="en-US" sz="2800" b="1" dirty="0" smtClean="0"/>
              <a:t>是江西。他从小不喜欢读书，因此两次都没有考上大学，最后进了台湾艺术大学学</a:t>
            </a:r>
            <a:r>
              <a:rPr lang="zh-CN" altLang="en-US" sz="2800" b="1" dirty="0" smtClean="0">
                <a:solidFill>
                  <a:srgbClr val="0070C0"/>
                </a:solidFill>
              </a:rPr>
              <a:t>影剧</a:t>
            </a:r>
            <a:r>
              <a:rPr lang="zh-CN" altLang="en-US" sz="2800" b="1" dirty="0" smtClean="0"/>
              <a:t>专业。</a:t>
            </a:r>
            <a:r>
              <a:rPr lang="en-US" altLang="zh-CN" sz="2800" b="1" dirty="0" smtClean="0"/>
              <a:t>1979</a:t>
            </a:r>
            <a:r>
              <a:rPr lang="zh-CN" altLang="en-US" sz="2800" b="1" dirty="0" smtClean="0"/>
              <a:t>年，李安去美国学</a:t>
            </a:r>
            <a:r>
              <a:rPr lang="zh-CN" altLang="en-US" sz="2800" b="1" dirty="0" smtClean="0">
                <a:solidFill>
                  <a:srgbClr val="0070C0"/>
                </a:solidFill>
              </a:rPr>
              <a:t>戏剧</a:t>
            </a:r>
            <a:r>
              <a:rPr lang="zh-CN" altLang="en-US" sz="2800" b="1" dirty="0" smtClean="0"/>
              <a:t>及电影</a:t>
            </a:r>
            <a:r>
              <a:rPr lang="zh-CN" altLang="en-US" sz="2800" b="1" dirty="0" smtClean="0">
                <a:solidFill>
                  <a:srgbClr val="0070C0"/>
                </a:solidFill>
              </a:rPr>
              <a:t>制作</a:t>
            </a:r>
            <a:r>
              <a:rPr lang="zh-CN" altLang="en-US" sz="2800" b="1" dirty="0" smtClean="0"/>
              <a:t>专业，并获得了</a:t>
            </a:r>
            <a:r>
              <a:rPr lang="zh-CN" altLang="en-US" sz="2800" b="1" dirty="0" smtClean="0">
                <a:solidFill>
                  <a:srgbClr val="0070C0"/>
                </a:solidFill>
              </a:rPr>
              <a:t>学士</a:t>
            </a:r>
            <a:r>
              <a:rPr lang="zh-CN" altLang="en-US" sz="2800" b="1" dirty="0" smtClean="0"/>
              <a:t>和硕士</a:t>
            </a:r>
            <a:r>
              <a:rPr lang="zh-CN" altLang="en-US" sz="2800" b="1" dirty="0" smtClean="0">
                <a:solidFill>
                  <a:srgbClr val="0070C0"/>
                </a:solidFill>
              </a:rPr>
              <a:t>学位</a:t>
            </a:r>
            <a:r>
              <a:rPr lang="zh-CN" altLang="en-US" sz="2800" b="1" dirty="0" smtClean="0"/>
              <a:t>。</a:t>
            </a:r>
            <a:endParaRPr lang="zh-CN" altLang="en-US" sz="2800" b="1" dirty="0"/>
          </a:p>
        </p:txBody>
      </p:sp>
      <p:sp>
        <p:nvSpPr>
          <p:cNvPr id="4" name="TextBox 3"/>
          <p:cNvSpPr txBox="1"/>
          <p:nvPr/>
        </p:nvSpPr>
        <p:spPr>
          <a:xfrm>
            <a:off x="2942658" y="1703732"/>
            <a:ext cx="1440160" cy="584775"/>
          </a:xfrm>
          <a:prstGeom prst="rect">
            <a:avLst/>
          </a:prstGeom>
          <a:noFill/>
        </p:spPr>
        <p:txBody>
          <a:bodyPr wrap="square" rtlCol="0">
            <a:spAutoFit/>
          </a:bodyPr>
          <a:lstStyle/>
          <a:p>
            <a:r>
              <a:rPr lang="en-US" altLang="zh-CN" sz="3200" dirty="0" smtClean="0">
                <a:solidFill>
                  <a:srgbClr val="FF0000"/>
                </a:solidFill>
              </a:rPr>
              <a:t>famous</a:t>
            </a:r>
            <a:endParaRPr lang="zh-CN" altLang="en-US" sz="3200" dirty="0">
              <a:solidFill>
                <a:srgbClr val="FF0000"/>
              </a:solidFill>
            </a:endParaRPr>
          </a:p>
        </p:txBody>
      </p:sp>
      <p:sp>
        <p:nvSpPr>
          <p:cNvPr id="5" name="TextBox 4"/>
          <p:cNvSpPr txBox="1"/>
          <p:nvPr/>
        </p:nvSpPr>
        <p:spPr>
          <a:xfrm>
            <a:off x="5364088" y="1698759"/>
            <a:ext cx="1440160" cy="584775"/>
          </a:xfrm>
          <a:prstGeom prst="rect">
            <a:avLst/>
          </a:prstGeom>
          <a:noFill/>
        </p:spPr>
        <p:txBody>
          <a:bodyPr wrap="square" rtlCol="0">
            <a:spAutoFit/>
          </a:bodyPr>
          <a:lstStyle/>
          <a:p>
            <a:r>
              <a:rPr lang="en-US" altLang="zh-CN" sz="3200" dirty="0">
                <a:solidFill>
                  <a:srgbClr val="FF0000"/>
                </a:solidFill>
              </a:rPr>
              <a:t>director</a:t>
            </a:r>
            <a:endParaRPr lang="zh-CN" altLang="en-US" sz="3200" dirty="0">
              <a:solidFill>
                <a:srgbClr val="FF0000"/>
              </a:solidFill>
            </a:endParaRPr>
          </a:p>
        </p:txBody>
      </p:sp>
      <p:sp>
        <p:nvSpPr>
          <p:cNvPr id="6" name="TextBox 5"/>
          <p:cNvSpPr txBox="1"/>
          <p:nvPr/>
        </p:nvSpPr>
        <p:spPr>
          <a:xfrm>
            <a:off x="7236296" y="1752248"/>
            <a:ext cx="1907704" cy="584775"/>
          </a:xfrm>
          <a:prstGeom prst="rect">
            <a:avLst/>
          </a:prstGeom>
          <a:noFill/>
        </p:spPr>
        <p:txBody>
          <a:bodyPr wrap="square" rtlCol="0">
            <a:spAutoFit/>
          </a:bodyPr>
          <a:lstStyle/>
          <a:p>
            <a:r>
              <a:rPr lang="en-US" altLang="zh-CN" sz="3200" dirty="0" err="1">
                <a:solidFill>
                  <a:srgbClr val="FF0000"/>
                </a:solidFill>
              </a:rPr>
              <a:t>moviedom</a:t>
            </a:r>
            <a:endParaRPr lang="zh-CN" altLang="en-US" sz="3200" dirty="0">
              <a:solidFill>
                <a:srgbClr val="FF0000"/>
              </a:solidFill>
            </a:endParaRPr>
          </a:p>
        </p:txBody>
      </p:sp>
      <p:sp>
        <p:nvSpPr>
          <p:cNvPr id="7" name="TextBox 6"/>
          <p:cNvSpPr txBox="1"/>
          <p:nvPr/>
        </p:nvSpPr>
        <p:spPr>
          <a:xfrm>
            <a:off x="1286474" y="2564904"/>
            <a:ext cx="1656184" cy="584775"/>
          </a:xfrm>
          <a:prstGeom prst="rect">
            <a:avLst/>
          </a:prstGeom>
          <a:noFill/>
        </p:spPr>
        <p:txBody>
          <a:bodyPr wrap="square" rtlCol="0">
            <a:spAutoFit/>
          </a:bodyPr>
          <a:lstStyle/>
          <a:p>
            <a:r>
              <a:rPr lang="en-US" altLang="zh-CN" sz="3200" dirty="0" smtClean="0">
                <a:solidFill>
                  <a:srgbClr val="FF0000"/>
                </a:solidFill>
              </a:rPr>
              <a:t>Win/get</a:t>
            </a:r>
          </a:p>
        </p:txBody>
      </p:sp>
      <p:sp>
        <p:nvSpPr>
          <p:cNvPr id="8" name="TextBox 7"/>
          <p:cNvSpPr txBox="1"/>
          <p:nvPr/>
        </p:nvSpPr>
        <p:spPr>
          <a:xfrm>
            <a:off x="4644008" y="2569877"/>
            <a:ext cx="1440160" cy="584775"/>
          </a:xfrm>
          <a:prstGeom prst="rect">
            <a:avLst/>
          </a:prstGeom>
          <a:noFill/>
        </p:spPr>
        <p:txBody>
          <a:bodyPr wrap="square" rtlCol="0">
            <a:spAutoFit/>
          </a:bodyPr>
          <a:lstStyle/>
          <a:p>
            <a:r>
              <a:rPr lang="en-US" altLang="zh-CN" sz="3200" dirty="0" smtClean="0">
                <a:solidFill>
                  <a:srgbClr val="FF0000"/>
                </a:solidFill>
              </a:rPr>
              <a:t>award</a:t>
            </a:r>
            <a:endParaRPr lang="zh-CN" altLang="en-US" sz="3200" dirty="0">
              <a:solidFill>
                <a:srgbClr val="FF0000"/>
              </a:solidFill>
            </a:endParaRPr>
          </a:p>
        </p:txBody>
      </p:sp>
      <p:sp>
        <p:nvSpPr>
          <p:cNvPr id="9" name="TextBox 8"/>
          <p:cNvSpPr txBox="1"/>
          <p:nvPr/>
        </p:nvSpPr>
        <p:spPr>
          <a:xfrm>
            <a:off x="2247730" y="3501008"/>
            <a:ext cx="1440160" cy="584775"/>
          </a:xfrm>
          <a:prstGeom prst="rect">
            <a:avLst/>
          </a:prstGeom>
          <a:noFill/>
        </p:spPr>
        <p:txBody>
          <a:bodyPr wrap="square" rtlCol="0">
            <a:spAutoFit/>
          </a:bodyPr>
          <a:lstStyle/>
          <a:p>
            <a:r>
              <a:rPr lang="en-US" altLang="zh-CN" sz="3200" dirty="0" smtClean="0">
                <a:solidFill>
                  <a:srgbClr val="FF0000"/>
                </a:solidFill>
              </a:rPr>
              <a:t>At/in</a:t>
            </a:r>
            <a:endParaRPr lang="zh-CN" altLang="en-US" sz="3200" dirty="0">
              <a:solidFill>
                <a:srgbClr val="FF0000"/>
              </a:solidFill>
            </a:endParaRPr>
          </a:p>
        </p:txBody>
      </p:sp>
      <p:sp>
        <p:nvSpPr>
          <p:cNvPr id="10" name="TextBox 9"/>
          <p:cNvSpPr txBox="1"/>
          <p:nvPr/>
        </p:nvSpPr>
        <p:spPr>
          <a:xfrm>
            <a:off x="3920614" y="3501596"/>
            <a:ext cx="2163553" cy="584775"/>
          </a:xfrm>
          <a:prstGeom prst="rect">
            <a:avLst/>
          </a:prstGeom>
          <a:noFill/>
        </p:spPr>
        <p:txBody>
          <a:bodyPr wrap="square" rtlCol="0">
            <a:spAutoFit/>
          </a:bodyPr>
          <a:lstStyle/>
          <a:p>
            <a:r>
              <a:rPr lang="en-US" altLang="zh-CN" sz="3200" dirty="0" smtClean="0">
                <a:solidFill>
                  <a:srgbClr val="FF0000"/>
                </a:solidFill>
              </a:rPr>
              <a:t>hometown</a:t>
            </a:r>
            <a:endParaRPr lang="zh-CN" altLang="en-US" sz="3200" dirty="0">
              <a:solidFill>
                <a:srgbClr val="FF0000"/>
              </a:solidFill>
            </a:endParaRPr>
          </a:p>
        </p:txBody>
      </p:sp>
      <p:sp>
        <p:nvSpPr>
          <p:cNvPr id="11" name="TextBox 10"/>
          <p:cNvSpPr txBox="1"/>
          <p:nvPr/>
        </p:nvSpPr>
        <p:spPr>
          <a:xfrm>
            <a:off x="683568" y="5229200"/>
            <a:ext cx="2284242" cy="584775"/>
          </a:xfrm>
          <a:prstGeom prst="rect">
            <a:avLst/>
          </a:prstGeom>
          <a:noFill/>
        </p:spPr>
        <p:txBody>
          <a:bodyPr wrap="square" rtlCol="0">
            <a:spAutoFit/>
          </a:bodyPr>
          <a:lstStyle/>
          <a:p>
            <a:r>
              <a:rPr lang="en-US" altLang="zh-CN" sz="3200" dirty="0" smtClean="0">
                <a:solidFill>
                  <a:srgbClr val="FF0000"/>
                </a:solidFill>
              </a:rPr>
              <a:t>Movie/drama</a:t>
            </a:r>
            <a:endParaRPr lang="zh-CN" altLang="en-US" sz="3200" dirty="0">
              <a:solidFill>
                <a:srgbClr val="FF0000"/>
              </a:solidFill>
            </a:endParaRPr>
          </a:p>
        </p:txBody>
      </p:sp>
      <p:sp>
        <p:nvSpPr>
          <p:cNvPr id="12" name="TextBox 11"/>
          <p:cNvSpPr txBox="1"/>
          <p:nvPr/>
        </p:nvSpPr>
        <p:spPr>
          <a:xfrm>
            <a:off x="6516216" y="5229199"/>
            <a:ext cx="1440160" cy="584775"/>
          </a:xfrm>
          <a:prstGeom prst="rect">
            <a:avLst/>
          </a:prstGeom>
          <a:noFill/>
        </p:spPr>
        <p:txBody>
          <a:bodyPr wrap="square" rtlCol="0">
            <a:spAutoFit/>
          </a:bodyPr>
          <a:lstStyle/>
          <a:p>
            <a:r>
              <a:rPr lang="en-US" altLang="zh-CN" sz="3200" dirty="0" smtClean="0">
                <a:solidFill>
                  <a:srgbClr val="FF0000"/>
                </a:solidFill>
              </a:rPr>
              <a:t>drama</a:t>
            </a:r>
            <a:endParaRPr lang="zh-CN" altLang="en-US" sz="3200" dirty="0">
              <a:solidFill>
                <a:srgbClr val="FF0000"/>
              </a:solidFill>
            </a:endParaRPr>
          </a:p>
        </p:txBody>
      </p:sp>
      <p:sp>
        <p:nvSpPr>
          <p:cNvPr id="13" name="TextBox 12"/>
          <p:cNvSpPr txBox="1"/>
          <p:nvPr/>
        </p:nvSpPr>
        <p:spPr>
          <a:xfrm>
            <a:off x="385529" y="6093296"/>
            <a:ext cx="1440160" cy="584775"/>
          </a:xfrm>
          <a:prstGeom prst="rect">
            <a:avLst/>
          </a:prstGeom>
          <a:noFill/>
        </p:spPr>
        <p:txBody>
          <a:bodyPr wrap="square" rtlCol="0">
            <a:spAutoFit/>
          </a:bodyPr>
          <a:lstStyle/>
          <a:p>
            <a:r>
              <a:rPr lang="en-US" altLang="zh-CN" sz="3200" dirty="0" smtClean="0">
                <a:solidFill>
                  <a:srgbClr val="FF0000"/>
                </a:solidFill>
              </a:rPr>
              <a:t>making</a:t>
            </a:r>
            <a:endParaRPr lang="zh-CN" altLang="en-US" sz="3200" dirty="0">
              <a:solidFill>
                <a:srgbClr val="FF0000"/>
              </a:solidFill>
            </a:endParaRPr>
          </a:p>
        </p:txBody>
      </p:sp>
      <p:sp>
        <p:nvSpPr>
          <p:cNvPr id="14" name="TextBox 13"/>
          <p:cNvSpPr txBox="1"/>
          <p:nvPr/>
        </p:nvSpPr>
        <p:spPr>
          <a:xfrm>
            <a:off x="2967810" y="6103830"/>
            <a:ext cx="1676198" cy="584775"/>
          </a:xfrm>
          <a:prstGeom prst="rect">
            <a:avLst/>
          </a:prstGeom>
          <a:noFill/>
        </p:spPr>
        <p:txBody>
          <a:bodyPr wrap="square" rtlCol="0">
            <a:spAutoFit/>
          </a:bodyPr>
          <a:lstStyle/>
          <a:p>
            <a:r>
              <a:rPr lang="en-US" altLang="zh-CN" sz="3200" dirty="0" smtClean="0">
                <a:solidFill>
                  <a:srgbClr val="FF0000"/>
                </a:solidFill>
              </a:rPr>
              <a:t>bachelor</a:t>
            </a:r>
            <a:endParaRPr lang="zh-CN" altLang="en-US" sz="3200" dirty="0">
              <a:solidFill>
                <a:srgbClr val="FF0000"/>
              </a:solidFill>
            </a:endParaRPr>
          </a:p>
        </p:txBody>
      </p:sp>
      <p:sp>
        <p:nvSpPr>
          <p:cNvPr id="15" name="TextBox 14"/>
          <p:cNvSpPr txBox="1"/>
          <p:nvPr/>
        </p:nvSpPr>
        <p:spPr>
          <a:xfrm>
            <a:off x="5076056" y="6103829"/>
            <a:ext cx="1440160" cy="584775"/>
          </a:xfrm>
          <a:prstGeom prst="rect">
            <a:avLst/>
          </a:prstGeom>
          <a:noFill/>
        </p:spPr>
        <p:txBody>
          <a:bodyPr wrap="square" rtlCol="0">
            <a:spAutoFit/>
          </a:bodyPr>
          <a:lstStyle/>
          <a:p>
            <a:r>
              <a:rPr lang="en-US" altLang="zh-CN" sz="3200" dirty="0" smtClean="0">
                <a:solidFill>
                  <a:srgbClr val="FF0000"/>
                </a:solidFill>
              </a:rPr>
              <a:t>degree</a:t>
            </a:r>
            <a:endParaRPr lang="zh-CN" altLang="en-US" sz="3200" dirty="0">
              <a:solidFill>
                <a:srgbClr val="FF0000"/>
              </a:solidFill>
            </a:endParaRPr>
          </a:p>
        </p:txBody>
      </p:sp>
    </p:spTree>
    <p:extLst>
      <p:ext uri="{BB962C8B-B14F-4D97-AF65-F5344CB8AC3E}">
        <p14:creationId xmlns:p14="http://schemas.microsoft.com/office/powerpoint/2010/main" val="36505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692696"/>
            <a:ext cx="8219256" cy="5832648"/>
          </a:xfrm>
        </p:spPr>
        <p:txBody>
          <a:bodyPr>
            <a:noAutofit/>
          </a:bodyPr>
          <a:lstStyle/>
          <a:p>
            <a:pPr>
              <a:lnSpc>
                <a:spcPct val="200000"/>
              </a:lnSpc>
            </a:pPr>
            <a:r>
              <a:rPr lang="zh-CN" altLang="en-US" sz="3000" b="1" dirty="0" smtClean="0"/>
              <a:t>         李安拿到学位后，没能找到</a:t>
            </a:r>
            <a:r>
              <a:rPr lang="zh-CN" altLang="en-US" sz="3000" b="1" dirty="0" smtClean="0">
                <a:solidFill>
                  <a:srgbClr val="0070C0"/>
                </a:solidFill>
              </a:rPr>
              <a:t>机会拍</a:t>
            </a:r>
            <a:r>
              <a:rPr lang="zh-CN" altLang="en-US" sz="3000" b="1" dirty="0" smtClean="0"/>
              <a:t>电影。他只能在家照看子女、做</a:t>
            </a:r>
            <a:r>
              <a:rPr lang="zh-CN" altLang="en-US" sz="3000" b="1" dirty="0" smtClean="0">
                <a:solidFill>
                  <a:srgbClr val="0070C0"/>
                </a:solidFill>
              </a:rPr>
              <a:t>家务</a:t>
            </a:r>
            <a:r>
              <a:rPr lang="zh-CN" altLang="en-US" sz="3000" b="1" dirty="0" smtClean="0"/>
              <a:t>，</a:t>
            </a:r>
            <a:r>
              <a:rPr lang="zh-CN" altLang="en-US" sz="3000" b="1" dirty="0" smtClean="0">
                <a:solidFill>
                  <a:srgbClr val="0070C0"/>
                </a:solidFill>
              </a:rPr>
              <a:t>靠</a:t>
            </a:r>
            <a:r>
              <a:rPr lang="zh-CN" altLang="en-US" sz="3000" b="1" dirty="0" smtClean="0"/>
              <a:t>妻子</a:t>
            </a:r>
            <a:r>
              <a:rPr lang="zh-CN" altLang="en-US" sz="3000" b="1" dirty="0" smtClean="0">
                <a:solidFill>
                  <a:srgbClr val="0070C0"/>
                </a:solidFill>
              </a:rPr>
              <a:t>赚钱养家</a:t>
            </a:r>
            <a:r>
              <a:rPr lang="zh-CN" altLang="en-US" sz="3000" b="1" dirty="0" smtClean="0"/>
              <a:t>。但在这段时间里，李安</a:t>
            </a:r>
            <a:r>
              <a:rPr lang="zh-CN" altLang="en-US" sz="3000" b="1" dirty="0" smtClean="0">
                <a:solidFill>
                  <a:srgbClr val="0070C0"/>
                </a:solidFill>
              </a:rPr>
              <a:t>接触</a:t>
            </a:r>
            <a:r>
              <a:rPr lang="zh-CN" altLang="en-US" sz="3000" b="1" dirty="0" smtClean="0"/>
              <a:t>到了不少西方的文化和电影。</a:t>
            </a:r>
            <a:r>
              <a:rPr lang="en-US" altLang="zh-CN" sz="3000" b="1" dirty="0" smtClean="0"/>
              <a:t>1991</a:t>
            </a:r>
            <a:r>
              <a:rPr lang="zh-CN" altLang="en-US" sz="3000" b="1" dirty="0" smtClean="0"/>
              <a:t>年，台湾的一家电影公司找他拍</a:t>
            </a:r>
            <a:r>
              <a:rPr lang="en-US" altLang="zh-CN" sz="3000" b="1" dirty="0" smtClean="0"/>
              <a:t>《</a:t>
            </a:r>
            <a:r>
              <a:rPr lang="zh-CN" altLang="en-US" sz="3000" b="1" dirty="0" smtClean="0"/>
              <a:t>推手</a:t>
            </a:r>
            <a:r>
              <a:rPr lang="en-US" altLang="zh-CN" sz="3000" b="1" dirty="0" smtClean="0"/>
              <a:t>》</a:t>
            </a:r>
            <a:r>
              <a:rPr lang="zh-CN" altLang="en-US" sz="3000" b="1" dirty="0" smtClean="0"/>
              <a:t>。这部电影拍得很</a:t>
            </a:r>
            <a:r>
              <a:rPr lang="zh-CN" altLang="en-US" sz="3000" b="1" dirty="0" smtClean="0">
                <a:solidFill>
                  <a:srgbClr val="0070C0"/>
                </a:solidFill>
              </a:rPr>
              <a:t>成功</a:t>
            </a:r>
            <a:r>
              <a:rPr lang="zh-CN" altLang="en-US" sz="3000" b="1" dirty="0" smtClean="0"/>
              <a:t>，李安也</a:t>
            </a:r>
            <a:r>
              <a:rPr lang="zh-CN" altLang="en-US" sz="3000" b="1" dirty="0" smtClean="0">
                <a:solidFill>
                  <a:srgbClr val="FF0000"/>
                </a:solidFill>
              </a:rPr>
              <a:t>因此</a:t>
            </a:r>
            <a:r>
              <a:rPr lang="zh-CN" altLang="en-US" sz="3000" b="1" dirty="0" smtClean="0">
                <a:solidFill>
                  <a:srgbClr val="0070C0"/>
                </a:solidFill>
              </a:rPr>
              <a:t>一举成名</a:t>
            </a:r>
            <a:r>
              <a:rPr lang="zh-CN" altLang="en-US" sz="3000" b="1" dirty="0" smtClean="0"/>
              <a:t>。</a:t>
            </a:r>
            <a:endParaRPr lang="en-US" altLang="zh-CN" sz="3000" b="1" dirty="0" smtClean="0"/>
          </a:p>
        </p:txBody>
      </p:sp>
      <p:sp>
        <p:nvSpPr>
          <p:cNvPr id="4" name="TextBox 3"/>
          <p:cNvSpPr txBox="1"/>
          <p:nvPr/>
        </p:nvSpPr>
        <p:spPr>
          <a:xfrm>
            <a:off x="6156176" y="1438676"/>
            <a:ext cx="1440160" cy="584775"/>
          </a:xfrm>
          <a:prstGeom prst="rect">
            <a:avLst/>
          </a:prstGeom>
          <a:noFill/>
        </p:spPr>
        <p:txBody>
          <a:bodyPr wrap="square" rtlCol="0">
            <a:spAutoFit/>
          </a:bodyPr>
          <a:lstStyle/>
          <a:p>
            <a:r>
              <a:rPr lang="en-US" altLang="zh-CN" sz="3200" dirty="0" smtClean="0">
                <a:solidFill>
                  <a:srgbClr val="FF0000"/>
                </a:solidFill>
              </a:rPr>
              <a:t>chance</a:t>
            </a:r>
            <a:endParaRPr lang="zh-CN" altLang="en-US" sz="3200" dirty="0">
              <a:solidFill>
                <a:srgbClr val="FF0000"/>
              </a:solidFill>
            </a:endParaRPr>
          </a:p>
        </p:txBody>
      </p:sp>
      <p:sp>
        <p:nvSpPr>
          <p:cNvPr id="5" name="TextBox 4"/>
          <p:cNvSpPr txBox="1"/>
          <p:nvPr/>
        </p:nvSpPr>
        <p:spPr>
          <a:xfrm>
            <a:off x="4211960" y="2315839"/>
            <a:ext cx="1944216" cy="584775"/>
          </a:xfrm>
          <a:prstGeom prst="rect">
            <a:avLst/>
          </a:prstGeom>
          <a:noFill/>
        </p:spPr>
        <p:txBody>
          <a:bodyPr wrap="square" rtlCol="0">
            <a:spAutoFit/>
          </a:bodyPr>
          <a:lstStyle/>
          <a:p>
            <a:r>
              <a:rPr lang="en-US" altLang="zh-CN" sz="3200" dirty="0" smtClean="0">
                <a:solidFill>
                  <a:srgbClr val="FF0000"/>
                </a:solidFill>
              </a:rPr>
              <a:t>homework</a:t>
            </a:r>
            <a:endParaRPr lang="zh-CN" altLang="en-US" sz="3200" dirty="0">
              <a:solidFill>
                <a:srgbClr val="FF0000"/>
              </a:solidFill>
            </a:endParaRPr>
          </a:p>
        </p:txBody>
      </p:sp>
      <p:sp>
        <p:nvSpPr>
          <p:cNvPr id="6" name="TextBox 5"/>
          <p:cNvSpPr txBox="1"/>
          <p:nvPr/>
        </p:nvSpPr>
        <p:spPr>
          <a:xfrm>
            <a:off x="5940152" y="2321400"/>
            <a:ext cx="1872208" cy="584775"/>
          </a:xfrm>
          <a:prstGeom prst="rect">
            <a:avLst/>
          </a:prstGeom>
          <a:noFill/>
        </p:spPr>
        <p:txBody>
          <a:bodyPr wrap="square" rtlCol="0">
            <a:spAutoFit/>
          </a:bodyPr>
          <a:lstStyle/>
          <a:p>
            <a:r>
              <a:rPr lang="en-US" altLang="zh-CN" sz="3200" dirty="0" smtClean="0">
                <a:solidFill>
                  <a:srgbClr val="FF0000"/>
                </a:solidFill>
              </a:rPr>
              <a:t>Depend on</a:t>
            </a:r>
            <a:endParaRPr lang="zh-CN" altLang="en-US" sz="3200" dirty="0">
              <a:solidFill>
                <a:srgbClr val="FF0000"/>
              </a:solidFill>
            </a:endParaRPr>
          </a:p>
        </p:txBody>
      </p:sp>
      <p:sp>
        <p:nvSpPr>
          <p:cNvPr id="7" name="TextBox 6"/>
          <p:cNvSpPr txBox="1"/>
          <p:nvPr/>
        </p:nvSpPr>
        <p:spPr>
          <a:xfrm>
            <a:off x="7757456" y="2326961"/>
            <a:ext cx="1783095" cy="584775"/>
          </a:xfrm>
          <a:prstGeom prst="rect">
            <a:avLst/>
          </a:prstGeom>
          <a:noFill/>
        </p:spPr>
        <p:txBody>
          <a:bodyPr wrap="square" rtlCol="0">
            <a:spAutoFit/>
          </a:bodyPr>
          <a:lstStyle/>
          <a:p>
            <a:r>
              <a:rPr lang="en-US" altLang="zh-CN" sz="3200" dirty="0" smtClean="0">
                <a:solidFill>
                  <a:srgbClr val="FF0000"/>
                </a:solidFill>
              </a:rPr>
              <a:t>Earn</a:t>
            </a:r>
            <a:endParaRPr lang="zh-CN" altLang="en-US" sz="3200" dirty="0">
              <a:solidFill>
                <a:srgbClr val="FF0000"/>
              </a:solidFill>
            </a:endParaRPr>
          </a:p>
        </p:txBody>
      </p:sp>
      <p:sp>
        <p:nvSpPr>
          <p:cNvPr id="8" name="TextBox 7"/>
          <p:cNvSpPr txBox="1"/>
          <p:nvPr/>
        </p:nvSpPr>
        <p:spPr>
          <a:xfrm>
            <a:off x="5070" y="3212976"/>
            <a:ext cx="2550706" cy="584775"/>
          </a:xfrm>
          <a:prstGeom prst="rect">
            <a:avLst/>
          </a:prstGeom>
          <a:noFill/>
        </p:spPr>
        <p:txBody>
          <a:bodyPr wrap="square" rtlCol="0">
            <a:spAutoFit/>
          </a:bodyPr>
          <a:lstStyle/>
          <a:p>
            <a:r>
              <a:rPr lang="en-US" altLang="zh-CN" sz="3200" dirty="0" smtClean="0">
                <a:solidFill>
                  <a:srgbClr val="FF0000"/>
                </a:solidFill>
              </a:rPr>
              <a:t>Support family</a:t>
            </a:r>
            <a:endParaRPr lang="zh-CN" altLang="en-US" sz="3200" dirty="0">
              <a:solidFill>
                <a:srgbClr val="FF0000"/>
              </a:solidFill>
            </a:endParaRPr>
          </a:p>
        </p:txBody>
      </p:sp>
      <p:sp>
        <p:nvSpPr>
          <p:cNvPr id="9" name="TextBox 8"/>
          <p:cNvSpPr txBox="1"/>
          <p:nvPr/>
        </p:nvSpPr>
        <p:spPr>
          <a:xfrm>
            <a:off x="5220072" y="3240308"/>
            <a:ext cx="2592288" cy="584775"/>
          </a:xfrm>
          <a:prstGeom prst="rect">
            <a:avLst/>
          </a:prstGeom>
          <a:noFill/>
        </p:spPr>
        <p:txBody>
          <a:bodyPr wrap="square" rtlCol="0">
            <a:spAutoFit/>
          </a:bodyPr>
          <a:lstStyle/>
          <a:p>
            <a:r>
              <a:rPr lang="en-US" altLang="zh-CN" sz="3200" dirty="0" smtClean="0">
                <a:solidFill>
                  <a:srgbClr val="FF0000"/>
                </a:solidFill>
              </a:rPr>
              <a:t>acquainted</a:t>
            </a:r>
            <a:endParaRPr lang="zh-CN" altLang="en-US" sz="3200" dirty="0">
              <a:solidFill>
                <a:srgbClr val="FF0000"/>
              </a:solidFill>
            </a:endParaRPr>
          </a:p>
        </p:txBody>
      </p:sp>
      <p:sp>
        <p:nvSpPr>
          <p:cNvPr id="10" name="TextBox 9"/>
          <p:cNvSpPr txBox="1"/>
          <p:nvPr/>
        </p:nvSpPr>
        <p:spPr>
          <a:xfrm>
            <a:off x="6457999" y="5085184"/>
            <a:ext cx="2191004" cy="584775"/>
          </a:xfrm>
          <a:prstGeom prst="rect">
            <a:avLst/>
          </a:prstGeom>
          <a:noFill/>
        </p:spPr>
        <p:txBody>
          <a:bodyPr wrap="square" rtlCol="0">
            <a:spAutoFit/>
          </a:bodyPr>
          <a:lstStyle/>
          <a:p>
            <a:r>
              <a:rPr lang="en-US" altLang="zh-CN" sz="3200" dirty="0" smtClean="0">
                <a:solidFill>
                  <a:srgbClr val="FF0000"/>
                </a:solidFill>
              </a:rPr>
              <a:t>successful</a:t>
            </a:r>
            <a:endParaRPr lang="zh-CN" altLang="en-US" sz="3200" dirty="0">
              <a:solidFill>
                <a:srgbClr val="FF0000"/>
              </a:solidFill>
            </a:endParaRPr>
          </a:p>
        </p:txBody>
      </p:sp>
    </p:spTree>
    <p:extLst>
      <p:ext uri="{BB962C8B-B14F-4D97-AF65-F5344CB8AC3E}">
        <p14:creationId xmlns:p14="http://schemas.microsoft.com/office/powerpoint/2010/main" val="31594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9512" y="0"/>
            <a:ext cx="8712968" cy="6858000"/>
          </a:xfrm>
        </p:spPr>
        <p:txBody>
          <a:bodyPr>
            <a:normAutofit/>
          </a:bodyPr>
          <a:lstStyle/>
          <a:p>
            <a:pPr>
              <a:lnSpc>
                <a:spcPct val="200000"/>
              </a:lnSpc>
            </a:pPr>
            <a:r>
              <a:rPr lang="en-US" altLang="zh-CN" sz="2800" b="1" dirty="0" smtClean="0"/>
              <a:t>        1995</a:t>
            </a:r>
            <a:r>
              <a:rPr lang="zh-CN" altLang="en-US" sz="2800" b="1" dirty="0" smtClean="0"/>
              <a:t>年，李安</a:t>
            </a:r>
            <a:r>
              <a:rPr lang="zh-CN" altLang="en-US" sz="2800" b="1" dirty="0" smtClean="0">
                <a:solidFill>
                  <a:srgbClr val="0070C0"/>
                </a:solidFill>
              </a:rPr>
              <a:t>决定</a:t>
            </a:r>
            <a:r>
              <a:rPr lang="zh-CN" altLang="en-US" sz="2800" b="1" dirty="0" smtClean="0"/>
              <a:t>去</a:t>
            </a:r>
            <a:r>
              <a:rPr lang="zh-CN" altLang="en-US" sz="2800" b="1" dirty="0" smtClean="0">
                <a:solidFill>
                  <a:srgbClr val="0070C0"/>
                </a:solidFill>
              </a:rPr>
              <a:t>好莱坞</a:t>
            </a:r>
            <a:r>
              <a:rPr lang="zh-CN" altLang="en-US" sz="2800" b="1" dirty="0" smtClean="0"/>
              <a:t>拍电影。</a:t>
            </a:r>
            <a:r>
              <a:rPr lang="en-US" altLang="zh-CN" sz="2800" b="1" dirty="0" smtClean="0"/>
              <a:t>2001</a:t>
            </a:r>
            <a:r>
              <a:rPr lang="zh-CN" altLang="en-US" sz="2800" b="1" dirty="0" smtClean="0"/>
              <a:t>年，他</a:t>
            </a:r>
            <a:r>
              <a:rPr lang="zh-CN" altLang="en-US" sz="2800" b="1" dirty="0" smtClean="0">
                <a:solidFill>
                  <a:srgbClr val="0070C0"/>
                </a:solidFill>
              </a:rPr>
              <a:t>拍摄</a:t>
            </a:r>
            <a:r>
              <a:rPr lang="zh-CN" altLang="en-US" sz="2800" b="1" dirty="0" smtClean="0"/>
              <a:t>的</a:t>
            </a:r>
            <a:r>
              <a:rPr lang="en-US" altLang="zh-CN" sz="2800" b="1" dirty="0" smtClean="0"/>
              <a:t>《</a:t>
            </a:r>
            <a:r>
              <a:rPr lang="zh-CN" altLang="en-US" sz="2800" b="1" dirty="0" smtClean="0"/>
              <a:t>卧虎藏龙</a:t>
            </a:r>
            <a:r>
              <a:rPr lang="en-US" altLang="zh-CN" sz="2800" b="1" dirty="0" smtClean="0"/>
              <a:t>》</a:t>
            </a:r>
            <a:r>
              <a:rPr lang="zh-CN" altLang="en-US" sz="2800" b="1" dirty="0" smtClean="0">
                <a:solidFill>
                  <a:srgbClr val="0070C0"/>
                </a:solidFill>
              </a:rPr>
              <a:t>获得</a:t>
            </a:r>
            <a:r>
              <a:rPr lang="zh-CN" altLang="en-US" sz="2800" b="1" dirty="0" smtClean="0"/>
              <a:t>了</a:t>
            </a:r>
            <a:r>
              <a:rPr lang="zh-CN" altLang="en-US" sz="2800" b="1" dirty="0" smtClean="0">
                <a:solidFill>
                  <a:srgbClr val="0070C0"/>
                </a:solidFill>
              </a:rPr>
              <a:t>奥斯卡</a:t>
            </a:r>
            <a:r>
              <a:rPr lang="zh-CN" altLang="en-US" sz="2800" b="1" dirty="0" smtClean="0"/>
              <a:t>“最佳外语片”奖，并</a:t>
            </a:r>
            <a:r>
              <a:rPr lang="zh-CN" altLang="en-US" sz="2800" b="1" dirty="0" smtClean="0">
                <a:solidFill>
                  <a:srgbClr val="0070C0"/>
                </a:solidFill>
              </a:rPr>
              <a:t>创造</a:t>
            </a:r>
            <a:r>
              <a:rPr lang="zh-CN" altLang="en-US" sz="2800" b="1" dirty="0" smtClean="0"/>
              <a:t>了美国</a:t>
            </a:r>
            <a:r>
              <a:rPr lang="zh-CN" altLang="en-US" sz="2800" b="1" dirty="0" smtClean="0">
                <a:solidFill>
                  <a:srgbClr val="0070C0"/>
                </a:solidFill>
              </a:rPr>
              <a:t>有史以来</a:t>
            </a:r>
            <a:r>
              <a:rPr lang="zh-CN" altLang="en-US" sz="2800" b="1" dirty="0" smtClean="0"/>
              <a:t>外语片</a:t>
            </a:r>
            <a:r>
              <a:rPr lang="zh-CN" altLang="en-US" sz="2800" b="1" dirty="0" smtClean="0">
                <a:solidFill>
                  <a:srgbClr val="0070C0"/>
                </a:solidFill>
              </a:rPr>
              <a:t>最高卖座纪录</a:t>
            </a:r>
            <a:r>
              <a:rPr lang="zh-CN" altLang="en-US" sz="2800" b="1" dirty="0" smtClean="0"/>
              <a:t>。在西方，外国人</a:t>
            </a:r>
            <a:r>
              <a:rPr lang="zh-CN" altLang="en-US" sz="2800" b="1" dirty="0" smtClean="0">
                <a:solidFill>
                  <a:srgbClr val="0070C0"/>
                </a:solidFill>
              </a:rPr>
              <a:t>甚至</a:t>
            </a:r>
            <a:r>
              <a:rPr lang="zh-CN" altLang="en-US" sz="2800" b="1" dirty="0" smtClean="0"/>
              <a:t>通过看</a:t>
            </a:r>
            <a:r>
              <a:rPr lang="en-US" altLang="zh-CN" sz="2800" b="1" dirty="0" smtClean="0"/>
              <a:t>《</a:t>
            </a:r>
            <a:r>
              <a:rPr lang="zh-CN" altLang="en-US" sz="2800" b="1" dirty="0" smtClean="0"/>
              <a:t>卧虎藏龙</a:t>
            </a:r>
            <a:r>
              <a:rPr lang="en-US" altLang="zh-CN" sz="2800" b="1" dirty="0" smtClean="0"/>
              <a:t>》</a:t>
            </a:r>
            <a:r>
              <a:rPr lang="zh-CN" altLang="en-US" sz="2800" b="1" dirty="0" smtClean="0"/>
              <a:t>来</a:t>
            </a:r>
            <a:r>
              <a:rPr lang="zh-CN" altLang="en-US" sz="2800" b="1" dirty="0" smtClean="0">
                <a:solidFill>
                  <a:srgbClr val="0070C0"/>
                </a:solidFill>
              </a:rPr>
              <a:t>了解</a:t>
            </a:r>
            <a:r>
              <a:rPr lang="zh-CN" altLang="en-US" sz="2800" b="1" dirty="0" smtClean="0"/>
              <a:t>东方文化。</a:t>
            </a:r>
            <a:r>
              <a:rPr lang="en-US" altLang="zh-CN" sz="2800" b="1" dirty="0" smtClean="0"/>
              <a:t>2005</a:t>
            </a:r>
            <a:r>
              <a:rPr lang="zh-CN" altLang="en-US" sz="2800" b="1" dirty="0" smtClean="0"/>
              <a:t>年，他拍摄的</a:t>
            </a:r>
            <a:r>
              <a:rPr lang="en-US" altLang="zh-CN" sz="2800" b="1" dirty="0" smtClean="0"/>
              <a:t>《</a:t>
            </a:r>
            <a:r>
              <a:rPr lang="zh-CN" altLang="en-US" sz="2800" b="1" dirty="0" smtClean="0"/>
              <a:t>断背山</a:t>
            </a:r>
            <a:r>
              <a:rPr lang="en-US" altLang="zh-CN" sz="2800" b="1" dirty="0" smtClean="0"/>
              <a:t>》</a:t>
            </a:r>
            <a:r>
              <a:rPr lang="zh-CN" altLang="en-US" sz="2800" b="1" dirty="0" smtClean="0">
                <a:solidFill>
                  <a:srgbClr val="0070C0"/>
                </a:solidFill>
              </a:rPr>
              <a:t>讲述</a:t>
            </a:r>
            <a:r>
              <a:rPr lang="zh-CN" altLang="en-US" sz="2800" b="1" dirty="0" smtClean="0"/>
              <a:t>了</a:t>
            </a:r>
            <a:r>
              <a:rPr lang="en-US" altLang="zh-CN" sz="2800" b="1" dirty="0" smtClean="0"/>
              <a:t>60</a:t>
            </a:r>
            <a:r>
              <a:rPr lang="zh-CN" altLang="en-US" sz="2800" b="1" dirty="0" smtClean="0"/>
              <a:t>年代美国西部</a:t>
            </a:r>
            <a:r>
              <a:rPr lang="zh-CN" altLang="en-US" sz="2800" b="1" dirty="0" smtClean="0">
                <a:solidFill>
                  <a:srgbClr val="0070C0"/>
                </a:solidFill>
              </a:rPr>
              <a:t>牛仔</a:t>
            </a:r>
            <a:r>
              <a:rPr lang="zh-CN" altLang="en-US" sz="2800" b="1" dirty="0" smtClean="0"/>
              <a:t>的同性恋生活。这部影片也得到了西方</a:t>
            </a:r>
            <a:r>
              <a:rPr lang="zh-CN" altLang="en-US" sz="2800" b="1" dirty="0" smtClean="0">
                <a:solidFill>
                  <a:srgbClr val="0070C0"/>
                </a:solidFill>
              </a:rPr>
              <a:t>影评界</a:t>
            </a:r>
            <a:r>
              <a:rPr lang="zh-CN" altLang="en-US" sz="2800" b="1" dirty="0" smtClean="0"/>
              <a:t>和观众的好评，并获得了奥斯卡“最佳导演奖”。</a:t>
            </a:r>
            <a:endParaRPr lang="zh-CN" altLang="en-US" sz="2800" b="1" dirty="0"/>
          </a:p>
        </p:txBody>
      </p:sp>
      <p:sp>
        <p:nvSpPr>
          <p:cNvPr id="4" name="TextBox 3"/>
          <p:cNvSpPr txBox="1"/>
          <p:nvPr/>
        </p:nvSpPr>
        <p:spPr>
          <a:xfrm>
            <a:off x="2987823" y="620687"/>
            <a:ext cx="1229207" cy="584775"/>
          </a:xfrm>
          <a:prstGeom prst="rect">
            <a:avLst/>
          </a:prstGeom>
          <a:noFill/>
        </p:spPr>
        <p:txBody>
          <a:bodyPr wrap="square" rtlCol="0">
            <a:spAutoFit/>
          </a:bodyPr>
          <a:lstStyle/>
          <a:p>
            <a:r>
              <a:rPr lang="en-US" altLang="zh-CN" sz="3200" dirty="0">
                <a:solidFill>
                  <a:srgbClr val="FF0000"/>
                </a:solidFill>
              </a:rPr>
              <a:t>decide</a:t>
            </a:r>
            <a:endParaRPr lang="zh-CN" altLang="en-US" sz="3200" dirty="0">
              <a:solidFill>
                <a:srgbClr val="FF0000"/>
              </a:solidFill>
            </a:endParaRPr>
          </a:p>
        </p:txBody>
      </p:sp>
      <p:sp>
        <p:nvSpPr>
          <p:cNvPr id="5" name="TextBox 4"/>
          <p:cNvSpPr txBox="1"/>
          <p:nvPr/>
        </p:nvSpPr>
        <p:spPr>
          <a:xfrm>
            <a:off x="467544" y="1527523"/>
            <a:ext cx="1224136" cy="584775"/>
          </a:xfrm>
          <a:prstGeom prst="rect">
            <a:avLst/>
          </a:prstGeom>
          <a:noFill/>
        </p:spPr>
        <p:txBody>
          <a:bodyPr wrap="square" rtlCol="0">
            <a:spAutoFit/>
          </a:bodyPr>
          <a:lstStyle/>
          <a:p>
            <a:r>
              <a:rPr lang="en-US" altLang="zh-CN" sz="3200" dirty="0">
                <a:solidFill>
                  <a:srgbClr val="FF0000"/>
                </a:solidFill>
              </a:rPr>
              <a:t>shoot</a:t>
            </a:r>
            <a:endParaRPr lang="zh-CN" altLang="en-US" sz="3200" dirty="0">
              <a:solidFill>
                <a:srgbClr val="FF0000"/>
              </a:solidFill>
            </a:endParaRPr>
          </a:p>
        </p:txBody>
      </p:sp>
      <p:sp>
        <p:nvSpPr>
          <p:cNvPr id="6" name="TextBox 5"/>
          <p:cNvSpPr txBox="1"/>
          <p:nvPr/>
        </p:nvSpPr>
        <p:spPr>
          <a:xfrm>
            <a:off x="3851920" y="1462209"/>
            <a:ext cx="1152128" cy="584775"/>
          </a:xfrm>
          <a:prstGeom prst="rect">
            <a:avLst/>
          </a:prstGeom>
          <a:noFill/>
        </p:spPr>
        <p:txBody>
          <a:bodyPr wrap="square" rtlCol="0">
            <a:spAutoFit/>
          </a:bodyPr>
          <a:lstStyle/>
          <a:p>
            <a:r>
              <a:rPr lang="en-US" altLang="zh-CN" sz="3200" dirty="0" smtClean="0">
                <a:solidFill>
                  <a:srgbClr val="FF0000"/>
                </a:solidFill>
              </a:rPr>
              <a:t>win</a:t>
            </a:r>
            <a:endParaRPr lang="zh-CN" altLang="en-US" sz="3200" dirty="0">
              <a:solidFill>
                <a:srgbClr val="FF0000"/>
              </a:solidFill>
            </a:endParaRPr>
          </a:p>
        </p:txBody>
      </p:sp>
      <p:sp>
        <p:nvSpPr>
          <p:cNvPr id="7" name="TextBox 6"/>
          <p:cNvSpPr txBox="1"/>
          <p:nvPr/>
        </p:nvSpPr>
        <p:spPr>
          <a:xfrm>
            <a:off x="683568" y="2348880"/>
            <a:ext cx="1440160" cy="584775"/>
          </a:xfrm>
          <a:prstGeom prst="rect">
            <a:avLst/>
          </a:prstGeom>
          <a:noFill/>
        </p:spPr>
        <p:txBody>
          <a:bodyPr wrap="square" rtlCol="0">
            <a:spAutoFit/>
          </a:bodyPr>
          <a:lstStyle/>
          <a:p>
            <a:r>
              <a:rPr lang="en-US" altLang="zh-CN" sz="3200" dirty="0" smtClean="0">
                <a:solidFill>
                  <a:srgbClr val="FF0000"/>
                </a:solidFill>
              </a:rPr>
              <a:t>create</a:t>
            </a:r>
            <a:endParaRPr lang="zh-CN" altLang="en-US" sz="3200" dirty="0">
              <a:solidFill>
                <a:srgbClr val="FF0000"/>
              </a:solidFill>
            </a:endParaRPr>
          </a:p>
        </p:txBody>
      </p:sp>
      <p:sp>
        <p:nvSpPr>
          <p:cNvPr id="8" name="TextBox 7"/>
          <p:cNvSpPr txBox="1"/>
          <p:nvPr/>
        </p:nvSpPr>
        <p:spPr>
          <a:xfrm>
            <a:off x="2023255" y="2348880"/>
            <a:ext cx="2738130" cy="584775"/>
          </a:xfrm>
          <a:prstGeom prst="rect">
            <a:avLst/>
          </a:prstGeom>
          <a:noFill/>
        </p:spPr>
        <p:txBody>
          <a:bodyPr wrap="square" rtlCol="0">
            <a:spAutoFit/>
          </a:bodyPr>
          <a:lstStyle/>
          <a:p>
            <a:r>
              <a:rPr lang="en-US" altLang="zh-CN" sz="3200" dirty="0" smtClean="0">
                <a:solidFill>
                  <a:srgbClr val="FF0000"/>
                </a:solidFill>
              </a:rPr>
              <a:t>All along history</a:t>
            </a:r>
            <a:endParaRPr lang="zh-CN" altLang="en-US" sz="3200" dirty="0">
              <a:solidFill>
                <a:srgbClr val="FF0000"/>
              </a:solidFill>
            </a:endParaRPr>
          </a:p>
        </p:txBody>
      </p:sp>
      <p:sp>
        <p:nvSpPr>
          <p:cNvPr id="9" name="TextBox 8"/>
          <p:cNvSpPr txBox="1"/>
          <p:nvPr/>
        </p:nvSpPr>
        <p:spPr>
          <a:xfrm>
            <a:off x="5163381" y="2348880"/>
            <a:ext cx="4104456" cy="584775"/>
          </a:xfrm>
          <a:prstGeom prst="rect">
            <a:avLst/>
          </a:prstGeom>
          <a:noFill/>
        </p:spPr>
        <p:txBody>
          <a:bodyPr wrap="square" rtlCol="0">
            <a:spAutoFit/>
          </a:bodyPr>
          <a:lstStyle/>
          <a:p>
            <a:r>
              <a:rPr lang="en-US" altLang="zh-CN" sz="3200" dirty="0" smtClean="0">
                <a:solidFill>
                  <a:srgbClr val="FF0000"/>
                </a:solidFill>
              </a:rPr>
              <a:t>Highest selling record</a:t>
            </a:r>
            <a:endParaRPr lang="zh-CN" altLang="en-US" sz="3200" dirty="0">
              <a:solidFill>
                <a:srgbClr val="FF0000"/>
              </a:solidFill>
            </a:endParaRPr>
          </a:p>
        </p:txBody>
      </p:sp>
      <p:sp>
        <p:nvSpPr>
          <p:cNvPr id="10" name="TextBox 9"/>
          <p:cNvSpPr txBox="1"/>
          <p:nvPr/>
        </p:nvSpPr>
        <p:spPr>
          <a:xfrm>
            <a:off x="1403648" y="3284984"/>
            <a:ext cx="1440160" cy="584775"/>
          </a:xfrm>
          <a:prstGeom prst="rect">
            <a:avLst/>
          </a:prstGeom>
          <a:noFill/>
        </p:spPr>
        <p:txBody>
          <a:bodyPr wrap="square" rtlCol="0">
            <a:spAutoFit/>
          </a:bodyPr>
          <a:lstStyle/>
          <a:p>
            <a:r>
              <a:rPr lang="en-US" altLang="zh-CN" sz="3200" dirty="0">
                <a:solidFill>
                  <a:srgbClr val="FF0000"/>
                </a:solidFill>
              </a:rPr>
              <a:t>e</a:t>
            </a:r>
            <a:r>
              <a:rPr lang="en-US" altLang="zh-CN" sz="3200" dirty="0" smtClean="0">
                <a:solidFill>
                  <a:srgbClr val="FF0000"/>
                </a:solidFill>
              </a:rPr>
              <a:t>ven</a:t>
            </a:r>
          </a:p>
        </p:txBody>
      </p:sp>
      <p:sp>
        <p:nvSpPr>
          <p:cNvPr id="11" name="TextBox 10"/>
          <p:cNvSpPr txBox="1"/>
          <p:nvPr/>
        </p:nvSpPr>
        <p:spPr>
          <a:xfrm>
            <a:off x="5775247" y="3284983"/>
            <a:ext cx="1440160" cy="584775"/>
          </a:xfrm>
          <a:prstGeom prst="rect">
            <a:avLst/>
          </a:prstGeom>
          <a:noFill/>
        </p:spPr>
        <p:txBody>
          <a:bodyPr wrap="square" rtlCol="0">
            <a:spAutoFit/>
          </a:bodyPr>
          <a:lstStyle/>
          <a:p>
            <a:r>
              <a:rPr lang="en-US" altLang="zh-CN" sz="3200" dirty="0" err="1" smtClean="0">
                <a:solidFill>
                  <a:srgbClr val="FF0000"/>
                </a:solidFill>
              </a:rPr>
              <a:t>realise</a:t>
            </a:r>
            <a:endParaRPr lang="zh-CN" altLang="en-US" sz="3200" dirty="0">
              <a:solidFill>
                <a:srgbClr val="FF0000"/>
              </a:solidFill>
            </a:endParaRPr>
          </a:p>
        </p:txBody>
      </p:sp>
      <p:sp>
        <p:nvSpPr>
          <p:cNvPr id="12" name="TextBox 11"/>
          <p:cNvSpPr txBox="1"/>
          <p:nvPr/>
        </p:nvSpPr>
        <p:spPr>
          <a:xfrm>
            <a:off x="5163380" y="4138343"/>
            <a:ext cx="1712875" cy="584775"/>
          </a:xfrm>
          <a:prstGeom prst="rect">
            <a:avLst/>
          </a:prstGeom>
          <a:noFill/>
        </p:spPr>
        <p:txBody>
          <a:bodyPr wrap="square" rtlCol="0">
            <a:spAutoFit/>
          </a:bodyPr>
          <a:lstStyle/>
          <a:p>
            <a:r>
              <a:rPr lang="en-US" altLang="zh-CN" sz="3200" dirty="0" smtClean="0">
                <a:solidFill>
                  <a:srgbClr val="FF0000"/>
                </a:solidFill>
              </a:rPr>
              <a:t>tell</a:t>
            </a:r>
            <a:endParaRPr lang="zh-CN" altLang="en-US" sz="3200" dirty="0">
              <a:solidFill>
                <a:srgbClr val="FF0000"/>
              </a:solidFill>
            </a:endParaRPr>
          </a:p>
        </p:txBody>
      </p:sp>
      <p:sp>
        <p:nvSpPr>
          <p:cNvPr id="13" name="TextBox 12"/>
          <p:cNvSpPr txBox="1"/>
          <p:nvPr/>
        </p:nvSpPr>
        <p:spPr>
          <a:xfrm>
            <a:off x="391580" y="5013175"/>
            <a:ext cx="1440160" cy="584775"/>
          </a:xfrm>
          <a:prstGeom prst="rect">
            <a:avLst/>
          </a:prstGeom>
          <a:noFill/>
        </p:spPr>
        <p:txBody>
          <a:bodyPr wrap="square" rtlCol="0">
            <a:spAutoFit/>
          </a:bodyPr>
          <a:lstStyle/>
          <a:p>
            <a:r>
              <a:rPr lang="en-US" altLang="zh-CN" sz="3200" dirty="0" smtClean="0">
                <a:solidFill>
                  <a:srgbClr val="FF0000"/>
                </a:solidFill>
              </a:rPr>
              <a:t>cowboy</a:t>
            </a:r>
            <a:endParaRPr lang="zh-CN" altLang="en-US" sz="3200" dirty="0">
              <a:solidFill>
                <a:srgbClr val="FF0000"/>
              </a:solidFill>
            </a:endParaRPr>
          </a:p>
        </p:txBody>
      </p:sp>
      <p:sp>
        <p:nvSpPr>
          <p:cNvPr id="14" name="TextBox 13"/>
          <p:cNvSpPr txBox="1"/>
          <p:nvPr/>
        </p:nvSpPr>
        <p:spPr>
          <a:xfrm>
            <a:off x="6849210" y="5013172"/>
            <a:ext cx="2737186" cy="584775"/>
          </a:xfrm>
          <a:prstGeom prst="rect">
            <a:avLst/>
          </a:prstGeom>
          <a:noFill/>
        </p:spPr>
        <p:txBody>
          <a:bodyPr wrap="square" rtlCol="0">
            <a:spAutoFit/>
          </a:bodyPr>
          <a:lstStyle/>
          <a:p>
            <a:r>
              <a:rPr lang="en-US" altLang="zh-CN" sz="3200" dirty="0" smtClean="0">
                <a:solidFill>
                  <a:srgbClr val="FF0000"/>
                </a:solidFill>
              </a:rPr>
              <a:t>Film reviewer</a:t>
            </a:r>
            <a:endParaRPr lang="zh-CN" altLang="en-US" sz="3200" dirty="0">
              <a:solidFill>
                <a:srgbClr val="FF0000"/>
              </a:solidFill>
            </a:endParaRPr>
          </a:p>
        </p:txBody>
      </p:sp>
    </p:spTree>
    <p:extLst>
      <p:ext uri="{BB962C8B-B14F-4D97-AF65-F5344CB8AC3E}">
        <p14:creationId xmlns:p14="http://schemas.microsoft.com/office/powerpoint/2010/main" val="2622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23528" y="332656"/>
            <a:ext cx="8424936" cy="6525344"/>
          </a:xfrm>
        </p:spPr>
        <p:txBody>
          <a:bodyPr>
            <a:normAutofit/>
          </a:bodyPr>
          <a:lstStyle/>
          <a:p>
            <a:pPr>
              <a:lnSpc>
                <a:spcPct val="200000"/>
              </a:lnSpc>
            </a:pPr>
            <a:r>
              <a:rPr lang="zh-CN" altLang="en-US" sz="3000" b="1" dirty="0" smtClean="0"/>
              <a:t>          李安的电影为东西方文化</a:t>
            </a:r>
            <a:r>
              <a:rPr lang="zh-CN" altLang="en-US" sz="3000" b="1" dirty="0" smtClean="0">
                <a:solidFill>
                  <a:srgbClr val="0070C0"/>
                </a:solidFill>
              </a:rPr>
              <a:t>架</a:t>
            </a:r>
            <a:r>
              <a:rPr lang="zh-CN" altLang="en-US" sz="3000" b="1" dirty="0" smtClean="0"/>
              <a:t>起了一座桥梁。在拍电影时，他能</a:t>
            </a:r>
            <a:r>
              <a:rPr lang="zh-CN" altLang="en-US" sz="3000" b="1" dirty="0" smtClean="0">
                <a:solidFill>
                  <a:srgbClr val="0070C0"/>
                </a:solidFill>
              </a:rPr>
              <a:t>充分接受</a:t>
            </a:r>
            <a:r>
              <a:rPr lang="zh-CN" altLang="en-US" sz="3000" b="1" dirty="0" smtClean="0"/>
              <a:t>西方的电影</a:t>
            </a:r>
            <a:r>
              <a:rPr lang="zh-CN" altLang="en-US" sz="3000" b="1" dirty="0" smtClean="0">
                <a:solidFill>
                  <a:srgbClr val="0070C0"/>
                </a:solidFill>
              </a:rPr>
              <a:t>技巧</a:t>
            </a:r>
            <a:r>
              <a:rPr lang="zh-CN" altLang="en-US" sz="3000" b="1" dirty="0" smtClean="0"/>
              <a:t>。李安拍的电影有</a:t>
            </a:r>
            <a:r>
              <a:rPr lang="zh-CN" altLang="en-US" sz="3000" b="1" dirty="0" smtClean="0">
                <a:solidFill>
                  <a:srgbClr val="0070C0"/>
                </a:solidFill>
              </a:rPr>
              <a:t>浓厚</a:t>
            </a:r>
            <a:r>
              <a:rPr lang="zh-CN" altLang="en-US" sz="3000" b="1" dirty="0" smtClean="0"/>
              <a:t>的现代感和生活感，同时，他对东西方文化有自己的</a:t>
            </a:r>
            <a:r>
              <a:rPr lang="zh-CN" altLang="en-US" sz="3000" b="1" dirty="0" smtClean="0">
                <a:solidFill>
                  <a:srgbClr val="0070C0"/>
                </a:solidFill>
              </a:rPr>
              <a:t>体会</a:t>
            </a:r>
            <a:r>
              <a:rPr lang="zh-CN" altLang="en-US" sz="3000" b="1" dirty="0" smtClean="0"/>
              <a:t>。李安成功地把东西方文化</a:t>
            </a:r>
            <a:r>
              <a:rPr lang="zh-CN" altLang="en-US" sz="3000" b="1" dirty="0" smtClean="0">
                <a:solidFill>
                  <a:srgbClr val="0070C0"/>
                </a:solidFill>
              </a:rPr>
              <a:t>结合</a:t>
            </a:r>
            <a:r>
              <a:rPr lang="zh-CN" altLang="en-US" sz="3000" b="1" dirty="0" smtClean="0"/>
              <a:t>在一起，创造出了他自己</a:t>
            </a:r>
            <a:r>
              <a:rPr lang="zh-CN" altLang="en-US" sz="3000" b="1" dirty="0" smtClean="0">
                <a:solidFill>
                  <a:srgbClr val="0070C0"/>
                </a:solidFill>
              </a:rPr>
              <a:t>独特</a:t>
            </a:r>
            <a:r>
              <a:rPr lang="zh-CN" altLang="en-US" sz="3000" b="1" dirty="0" smtClean="0"/>
              <a:t>的电影</a:t>
            </a:r>
            <a:r>
              <a:rPr lang="zh-CN" altLang="en-US" sz="3000" b="1" dirty="0" smtClean="0">
                <a:solidFill>
                  <a:srgbClr val="0070C0"/>
                </a:solidFill>
              </a:rPr>
              <a:t>风格</a:t>
            </a:r>
            <a:r>
              <a:rPr lang="zh-CN" altLang="en-US" sz="3000" b="1" dirty="0" smtClean="0"/>
              <a:t>。</a:t>
            </a:r>
            <a:endParaRPr lang="zh-CN" altLang="en-US" sz="3000" b="1" dirty="0"/>
          </a:p>
        </p:txBody>
      </p:sp>
      <p:sp>
        <p:nvSpPr>
          <p:cNvPr id="4" name="TextBox 3"/>
          <p:cNvSpPr txBox="1"/>
          <p:nvPr/>
        </p:nvSpPr>
        <p:spPr>
          <a:xfrm>
            <a:off x="5436096" y="1126278"/>
            <a:ext cx="1440160" cy="584775"/>
          </a:xfrm>
          <a:prstGeom prst="rect">
            <a:avLst/>
          </a:prstGeom>
          <a:noFill/>
        </p:spPr>
        <p:txBody>
          <a:bodyPr wrap="square" rtlCol="0">
            <a:spAutoFit/>
          </a:bodyPr>
          <a:lstStyle/>
          <a:p>
            <a:r>
              <a:rPr lang="en-US" altLang="zh-CN" sz="3200" dirty="0" smtClean="0">
                <a:solidFill>
                  <a:srgbClr val="FF0000"/>
                </a:solidFill>
              </a:rPr>
              <a:t>Set up</a:t>
            </a:r>
            <a:endParaRPr lang="zh-CN" altLang="en-US" sz="3200" dirty="0">
              <a:solidFill>
                <a:srgbClr val="FF0000"/>
              </a:solidFill>
            </a:endParaRPr>
          </a:p>
        </p:txBody>
      </p:sp>
      <p:sp>
        <p:nvSpPr>
          <p:cNvPr id="5" name="TextBox 4"/>
          <p:cNvSpPr txBox="1"/>
          <p:nvPr/>
        </p:nvSpPr>
        <p:spPr>
          <a:xfrm>
            <a:off x="7582746" y="1106268"/>
            <a:ext cx="1440160" cy="584775"/>
          </a:xfrm>
          <a:prstGeom prst="rect">
            <a:avLst/>
          </a:prstGeom>
          <a:noFill/>
        </p:spPr>
        <p:txBody>
          <a:bodyPr wrap="square" rtlCol="0">
            <a:spAutoFit/>
          </a:bodyPr>
          <a:lstStyle/>
          <a:p>
            <a:r>
              <a:rPr lang="en-US" altLang="zh-CN" sz="3200" dirty="0" smtClean="0">
                <a:solidFill>
                  <a:srgbClr val="FF0000"/>
                </a:solidFill>
              </a:rPr>
              <a:t>bridge</a:t>
            </a:r>
            <a:endParaRPr lang="zh-CN" altLang="en-US" sz="3200" dirty="0">
              <a:solidFill>
                <a:srgbClr val="FF0000"/>
              </a:solidFill>
            </a:endParaRPr>
          </a:p>
        </p:txBody>
      </p:sp>
      <p:sp>
        <p:nvSpPr>
          <p:cNvPr id="6" name="TextBox 5"/>
          <p:cNvSpPr txBox="1"/>
          <p:nvPr/>
        </p:nvSpPr>
        <p:spPr>
          <a:xfrm>
            <a:off x="3059832" y="2023451"/>
            <a:ext cx="3456384" cy="584775"/>
          </a:xfrm>
          <a:prstGeom prst="rect">
            <a:avLst/>
          </a:prstGeom>
          <a:noFill/>
        </p:spPr>
        <p:txBody>
          <a:bodyPr wrap="square" rtlCol="0">
            <a:spAutoFit/>
          </a:bodyPr>
          <a:lstStyle/>
          <a:p>
            <a:r>
              <a:rPr lang="en-US" altLang="zh-CN" sz="3200" dirty="0" smtClean="0">
                <a:solidFill>
                  <a:srgbClr val="FF0000"/>
                </a:solidFill>
              </a:rPr>
              <a:t>Sufficiently accept</a:t>
            </a:r>
            <a:endParaRPr lang="zh-CN" altLang="en-US" sz="3200" dirty="0">
              <a:solidFill>
                <a:srgbClr val="FF0000"/>
              </a:solidFill>
            </a:endParaRPr>
          </a:p>
        </p:txBody>
      </p:sp>
      <p:sp>
        <p:nvSpPr>
          <p:cNvPr id="7" name="TextBox 6"/>
          <p:cNvSpPr txBox="1"/>
          <p:nvPr/>
        </p:nvSpPr>
        <p:spPr>
          <a:xfrm>
            <a:off x="7380312" y="2000388"/>
            <a:ext cx="1440160" cy="584775"/>
          </a:xfrm>
          <a:prstGeom prst="rect">
            <a:avLst/>
          </a:prstGeom>
          <a:noFill/>
        </p:spPr>
        <p:txBody>
          <a:bodyPr wrap="square" rtlCol="0">
            <a:spAutoFit/>
          </a:bodyPr>
          <a:lstStyle/>
          <a:p>
            <a:r>
              <a:rPr lang="en-US" altLang="zh-CN" sz="3200" dirty="0" smtClean="0">
                <a:solidFill>
                  <a:srgbClr val="FF0000"/>
                </a:solidFill>
              </a:rPr>
              <a:t>skill</a:t>
            </a:r>
            <a:endParaRPr lang="zh-CN" altLang="en-US" sz="3200" dirty="0">
              <a:solidFill>
                <a:srgbClr val="FF0000"/>
              </a:solidFill>
            </a:endParaRPr>
          </a:p>
        </p:txBody>
      </p:sp>
      <p:sp>
        <p:nvSpPr>
          <p:cNvPr id="8" name="TextBox 7"/>
          <p:cNvSpPr txBox="1"/>
          <p:nvPr/>
        </p:nvSpPr>
        <p:spPr>
          <a:xfrm>
            <a:off x="3059832" y="2910745"/>
            <a:ext cx="1440160" cy="584775"/>
          </a:xfrm>
          <a:prstGeom prst="rect">
            <a:avLst/>
          </a:prstGeom>
          <a:noFill/>
        </p:spPr>
        <p:txBody>
          <a:bodyPr wrap="square" rtlCol="0">
            <a:spAutoFit/>
          </a:bodyPr>
          <a:lstStyle/>
          <a:p>
            <a:r>
              <a:rPr lang="en-US" altLang="zh-CN" sz="3200" dirty="0" smtClean="0">
                <a:solidFill>
                  <a:srgbClr val="FF0000"/>
                </a:solidFill>
              </a:rPr>
              <a:t>strong</a:t>
            </a:r>
            <a:endParaRPr lang="zh-CN" altLang="en-US" sz="3200" dirty="0">
              <a:solidFill>
                <a:srgbClr val="FF0000"/>
              </a:solidFill>
            </a:endParaRPr>
          </a:p>
        </p:txBody>
      </p:sp>
      <p:sp>
        <p:nvSpPr>
          <p:cNvPr id="9" name="TextBox 8"/>
          <p:cNvSpPr txBox="1"/>
          <p:nvPr/>
        </p:nvSpPr>
        <p:spPr>
          <a:xfrm>
            <a:off x="4710810" y="3789040"/>
            <a:ext cx="1805406" cy="584775"/>
          </a:xfrm>
          <a:prstGeom prst="rect">
            <a:avLst/>
          </a:prstGeom>
          <a:noFill/>
        </p:spPr>
        <p:txBody>
          <a:bodyPr wrap="square" rtlCol="0">
            <a:spAutoFit/>
          </a:bodyPr>
          <a:lstStyle/>
          <a:p>
            <a:r>
              <a:rPr lang="en-US" altLang="zh-CN" sz="3200" dirty="0" smtClean="0">
                <a:solidFill>
                  <a:srgbClr val="FF0000"/>
                </a:solidFill>
              </a:rPr>
              <a:t>realization</a:t>
            </a:r>
            <a:endParaRPr lang="zh-CN" altLang="en-US" sz="3200" dirty="0">
              <a:solidFill>
                <a:srgbClr val="FF0000"/>
              </a:solidFill>
            </a:endParaRPr>
          </a:p>
        </p:txBody>
      </p:sp>
      <p:sp>
        <p:nvSpPr>
          <p:cNvPr id="10" name="TextBox 9"/>
          <p:cNvSpPr txBox="1"/>
          <p:nvPr/>
        </p:nvSpPr>
        <p:spPr>
          <a:xfrm>
            <a:off x="2555776" y="4725144"/>
            <a:ext cx="1944216" cy="584775"/>
          </a:xfrm>
          <a:prstGeom prst="rect">
            <a:avLst/>
          </a:prstGeom>
          <a:noFill/>
        </p:spPr>
        <p:txBody>
          <a:bodyPr wrap="square" rtlCol="0">
            <a:spAutoFit/>
          </a:bodyPr>
          <a:lstStyle/>
          <a:p>
            <a:r>
              <a:rPr lang="en-US" altLang="zh-CN" sz="3200" dirty="0" smtClean="0">
                <a:solidFill>
                  <a:srgbClr val="FF0000"/>
                </a:solidFill>
              </a:rPr>
              <a:t>combine</a:t>
            </a:r>
            <a:endParaRPr lang="zh-CN" altLang="en-US" sz="3200" dirty="0">
              <a:solidFill>
                <a:srgbClr val="FF0000"/>
              </a:solidFill>
            </a:endParaRPr>
          </a:p>
        </p:txBody>
      </p:sp>
      <p:sp>
        <p:nvSpPr>
          <p:cNvPr id="11" name="TextBox 10"/>
          <p:cNvSpPr txBox="1"/>
          <p:nvPr/>
        </p:nvSpPr>
        <p:spPr>
          <a:xfrm>
            <a:off x="7582746" y="4730428"/>
            <a:ext cx="1561254" cy="584775"/>
          </a:xfrm>
          <a:prstGeom prst="rect">
            <a:avLst/>
          </a:prstGeom>
          <a:noFill/>
        </p:spPr>
        <p:txBody>
          <a:bodyPr wrap="square" rtlCol="0">
            <a:spAutoFit/>
          </a:bodyPr>
          <a:lstStyle/>
          <a:p>
            <a:r>
              <a:rPr lang="en-US" altLang="zh-CN" sz="3200" dirty="0" smtClean="0">
                <a:solidFill>
                  <a:srgbClr val="FF0000"/>
                </a:solidFill>
              </a:rPr>
              <a:t>unique</a:t>
            </a:r>
            <a:endParaRPr lang="zh-CN" altLang="en-US" sz="3200" dirty="0">
              <a:solidFill>
                <a:srgbClr val="FF0000"/>
              </a:solidFill>
            </a:endParaRPr>
          </a:p>
        </p:txBody>
      </p:sp>
      <p:sp>
        <p:nvSpPr>
          <p:cNvPr id="12" name="TextBox 11"/>
          <p:cNvSpPr txBox="1"/>
          <p:nvPr/>
        </p:nvSpPr>
        <p:spPr>
          <a:xfrm>
            <a:off x="1835696" y="5661248"/>
            <a:ext cx="1440160" cy="584775"/>
          </a:xfrm>
          <a:prstGeom prst="rect">
            <a:avLst/>
          </a:prstGeom>
          <a:noFill/>
        </p:spPr>
        <p:txBody>
          <a:bodyPr wrap="square" rtlCol="0">
            <a:spAutoFit/>
          </a:bodyPr>
          <a:lstStyle/>
          <a:p>
            <a:r>
              <a:rPr lang="en-US" altLang="zh-CN" sz="3200" dirty="0" smtClean="0">
                <a:solidFill>
                  <a:srgbClr val="FF0000"/>
                </a:solidFill>
              </a:rPr>
              <a:t>style</a:t>
            </a:r>
            <a:endParaRPr lang="zh-CN" altLang="en-US" sz="3200" dirty="0">
              <a:solidFill>
                <a:srgbClr val="FF0000"/>
              </a:solidFill>
            </a:endParaRPr>
          </a:p>
        </p:txBody>
      </p:sp>
    </p:spTree>
    <p:extLst>
      <p:ext uri="{BB962C8B-B14F-4D97-AF65-F5344CB8AC3E}">
        <p14:creationId xmlns:p14="http://schemas.microsoft.com/office/powerpoint/2010/main" val="194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重点生词</a:t>
            </a:r>
            <a:endParaRPr lang="zh-CN" altLang="en-US" b="1" dirty="0"/>
          </a:p>
        </p:txBody>
      </p:sp>
      <p:sp>
        <p:nvSpPr>
          <p:cNvPr id="3" name="内容占位符 2"/>
          <p:cNvSpPr>
            <a:spLocks noGrp="1"/>
          </p:cNvSpPr>
          <p:nvPr>
            <p:ph sz="quarter" idx="1"/>
          </p:nvPr>
        </p:nvSpPr>
        <p:spPr>
          <a:xfrm>
            <a:off x="1403648" y="1772816"/>
            <a:ext cx="3672408" cy="4572000"/>
          </a:xfrm>
        </p:spPr>
        <p:txBody>
          <a:bodyPr>
            <a:normAutofit/>
          </a:bodyPr>
          <a:lstStyle/>
          <a:p>
            <a:r>
              <a:rPr lang="en-US" altLang="zh-CN" sz="3400" b="1" dirty="0" smtClean="0"/>
              <a:t>2.</a:t>
            </a:r>
            <a:r>
              <a:rPr lang="zh-CN" altLang="en-US" sz="3400" b="1" dirty="0" smtClean="0"/>
              <a:t>华人</a:t>
            </a:r>
            <a:endParaRPr lang="en-US" altLang="zh-CN" sz="3400" b="1" dirty="0" smtClean="0"/>
          </a:p>
          <a:p>
            <a:r>
              <a:rPr lang="en-US" altLang="zh-CN" sz="3400" b="1" dirty="0" smtClean="0"/>
              <a:t>4.</a:t>
            </a:r>
            <a:r>
              <a:rPr lang="zh-CN" altLang="en-US" sz="3400" b="1" dirty="0" smtClean="0"/>
              <a:t>曾经</a:t>
            </a:r>
            <a:endParaRPr lang="en-US" altLang="zh-CN" sz="3400" b="1" dirty="0" smtClean="0"/>
          </a:p>
          <a:p>
            <a:r>
              <a:rPr lang="en-US" altLang="zh-CN" sz="3400" b="1" dirty="0" smtClean="0"/>
              <a:t>5.</a:t>
            </a:r>
            <a:r>
              <a:rPr lang="zh-CN" altLang="en-US" sz="3400" b="1" dirty="0" smtClean="0"/>
              <a:t>获得</a:t>
            </a:r>
            <a:endParaRPr lang="en-US" altLang="zh-CN" sz="3400" b="1" dirty="0" smtClean="0"/>
          </a:p>
          <a:p>
            <a:r>
              <a:rPr lang="en-US" altLang="zh-CN" sz="3400" b="1" dirty="0" smtClean="0"/>
              <a:t>9</a:t>
            </a:r>
            <a:r>
              <a:rPr lang="en-US" altLang="zh-CN" sz="3400" b="1" dirty="0"/>
              <a:t>.</a:t>
            </a:r>
            <a:r>
              <a:rPr lang="zh-CN" altLang="en-US" sz="3400" b="1" dirty="0" smtClean="0"/>
              <a:t>学士</a:t>
            </a:r>
            <a:endParaRPr lang="en-US" altLang="zh-CN" sz="3400" b="1" dirty="0" smtClean="0"/>
          </a:p>
          <a:p>
            <a:r>
              <a:rPr lang="en-US" altLang="zh-CN" sz="3400" b="1" dirty="0" smtClean="0"/>
              <a:t>10.</a:t>
            </a:r>
            <a:r>
              <a:rPr lang="zh-CN" altLang="en-US" sz="3400" b="1" dirty="0" smtClean="0"/>
              <a:t>硕士</a:t>
            </a:r>
            <a:endParaRPr lang="en-US" altLang="zh-CN" sz="3400" b="1" dirty="0" smtClean="0"/>
          </a:p>
          <a:p>
            <a:r>
              <a:rPr lang="en-US" altLang="zh-CN" sz="3400" b="1" dirty="0" smtClean="0"/>
              <a:t>12.</a:t>
            </a:r>
            <a:r>
              <a:rPr lang="zh-CN" altLang="en-US" sz="3400" b="1" dirty="0" smtClean="0"/>
              <a:t>妻子</a:t>
            </a:r>
            <a:endParaRPr lang="en-US" altLang="zh-CN" sz="3400" b="1" dirty="0" smtClean="0"/>
          </a:p>
          <a:p>
            <a:r>
              <a:rPr lang="en-US" altLang="zh-CN" sz="3400" b="1" dirty="0" smtClean="0"/>
              <a:t>13.</a:t>
            </a:r>
            <a:r>
              <a:rPr lang="zh-CN" altLang="en-US" sz="3400" b="1" dirty="0" smtClean="0"/>
              <a:t>赚钱</a:t>
            </a:r>
            <a:endParaRPr lang="en-US" altLang="zh-CN" sz="3400" b="1" dirty="0" smtClean="0"/>
          </a:p>
          <a:p>
            <a:endParaRPr lang="zh-CN" altLang="en-US" sz="3400" b="1" dirty="0"/>
          </a:p>
        </p:txBody>
      </p:sp>
      <p:sp>
        <p:nvSpPr>
          <p:cNvPr id="4" name="TextBox 3"/>
          <p:cNvSpPr txBox="1"/>
          <p:nvPr/>
        </p:nvSpPr>
        <p:spPr>
          <a:xfrm>
            <a:off x="4499992" y="1772816"/>
            <a:ext cx="3034562" cy="4139595"/>
          </a:xfrm>
          <a:prstGeom prst="rect">
            <a:avLst/>
          </a:prstGeom>
          <a:noFill/>
        </p:spPr>
        <p:txBody>
          <a:bodyPr wrap="square" rtlCol="0">
            <a:spAutoFit/>
          </a:bodyPr>
          <a:lstStyle/>
          <a:p>
            <a:pPr marL="274320" indent="-274320">
              <a:spcBef>
                <a:spcPts val="580"/>
              </a:spcBef>
              <a:buClr>
                <a:schemeClr val="accent1"/>
              </a:buClr>
              <a:buSzPct val="85000"/>
              <a:buFont typeface="Wingdings 2"/>
              <a:buChar char=""/>
            </a:pPr>
            <a:r>
              <a:rPr lang="en-US" altLang="zh-CN" sz="3400" b="1" dirty="0"/>
              <a:t>14</a:t>
            </a:r>
            <a:r>
              <a:rPr lang="zh-CN" altLang="en-US" sz="3400" b="1" dirty="0"/>
              <a:t>、西方</a:t>
            </a:r>
            <a:endParaRPr lang="en-US" altLang="zh-CN" sz="3400" b="1" dirty="0"/>
          </a:p>
          <a:p>
            <a:pPr marL="274320" indent="-274320">
              <a:spcBef>
                <a:spcPts val="580"/>
              </a:spcBef>
              <a:buClr>
                <a:schemeClr val="accent1"/>
              </a:buClr>
              <a:buSzPct val="85000"/>
              <a:buFont typeface="Wingdings 2"/>
              <a:buChar char=""/>
            </a:pPr>
            <a:r>
              <a:rPr lang="en-US" altLang="zh-CN" sz="3400" b="1" dirty="0"/>
              <a:t>21</a:t>
            </a:r>
            <a:r>
              <a:rPr lang="zh-CN" altLang="en-US" sz="3400" b="1" dirty="0"/>
              <a:t>、外语</a:t>
            </a:r>
            <a:endParaRPr lang="en-US" altLang="zh-CN" sz="3400" b="1" dirty="0"/>
          </a:p>
          <a:p>
            <a:pPr marL="274320" indent="-274320">
              <a:spcBef>
                <a:spcPts val="580"/>
              </a:spcBef>
              <a:buClr>
                <a:schemeClr val="accent1"/>
              </a:buClr>
              <a:buSzPct val="85000"/>
              <a:buFont typeface="Wingdings 2"/>
              <a:buChar char=""/>
            </a:pPr>
            <a:r>
              <a:rPr lang="en-US" altLang="zh-CN" sz="3400" b="1" dirty="0"/>
              <a:t>22</a:t>
            </a:r>
            <a:r>
              <a:rPr lang="zh-CN" altLang="en-US" sz="3400" b="1" dirty="0"/>
              <a:t>、并且</a:t>
            </a:r>
            <a:endParaRPr lang="en-US" altLang="zh-CN" sz="3400" b="1" dirty="0"/>
          </a:p>
          <a:p>
            <a:pPr marL="274320" indent="-274320">
              <a:spcBef>
                <a:spcPts val="580"/>
              </a:spcBef>
              <a:buClr>
                <a:schemeClr val="accent1"/>
              </a:buClr>
              <a:buSzPct val="85000"/>
              <a:buFont typeface="Wingdings 2"/>
              <a:buChar char=""/>
            </a:pPr>
            <a:r>
              <a:rPr lang="en-US" altLang="zh-CN" sz="3400" b="1" dirty="0"/>
              <a:t>27</a:t>
            </a:r>
            <a:r>
              <a:rPr lang="zh-CN" altLang="en-US" sz="3400" b="1" dirty="0"/>
              <a:t>、外国</a:t>
            </a:r>
            <a:endParaRPr lang="en-US" altLang="zh-CN" sz="3400" b="1" dirty="0"/>
          </a:p>
          <a:p>
            <a:pPr marL="274320" indent="-274320">
              <a:spcBef>
                <a:spcPts val="580"/>
              </a:spcBef>
              <a:buClr>
                <a:schemeClr val="accent1"/>
              </a:buClr>
              <a:buSzPct val="85000"/>
              <a:buFont typeface="Wingdings 2"/>
              <a:buChar char=""/>
            </a:pPr>
            <a:r>
              <a:rPr lang="en-US" altLang="zh-CN" sz="3400" b="1" dirty="0"/>
              <a:t>28</a:t>
            </a:r>
            <a:r>
              <a:rPr lang="zh-CN" altLang="en-US" sz="3400" b="1" dirty="0"/>
              <a:t>、东方</a:t>
            </a:r>
            <a:endParaRPr lang="en-US" altLang="zh-CN" sz="3400" b="1" dirty="0"/>
          </a:p>
          <a:p>
            <a:pPr marL="274320" indent="-274320">
              <a:spcBef>
                <a:spcPts val="580"/>
              </a:spcBef>
              <a:buClr>
                <a:schemeClr val="accent1"/>
              </a:buClr>
              <a:buSzPct val="85000"/>
              <a:buFont typeface="Wingdings 2"/>
              <a:buChar char=""/>
            </a:pPr>
            <a:r>
              <a:rPr lang="en-US" altLang="zh-CN" sz="3400" b="1" dirty="0"/>
              <a:t>35</a:t>
            </a:r>
            <a:r>
              <a:rPr lang="zh-CN" altLang="en-US" sz="3400" b="1" dirty="0"/>
              <a:t>、观众</a:t>
            </a:r>
            <a:endParaRPr lang="en-US" altLang="zh-CN" sz="3400" b="1" dirty="0"/>
          </a:p>
          <a:p>
            <a:endParaRPr lang="zh-CN" altLang="en-US" sz="3400" b="1" dirty="0"/>
          </a:p>
        </p:txBody>
      </p:sp>
    </p:spTree>
    <p:extLst>
      <p:ext uri="{BB962C8B-B14F-4D97-AF65-F5344CB8AC3E}">
        <p14:creationId xmlns:p14="http://schemas.microsoft.com/office/powerpoint/2010/main" val="2770806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88640"/>
            <a:ext cx="7772400" cy="836712"/>
          </a:xfrm>
        </p:spPr>
        <p:txBody>
          <a:bodyPr/>
          <a:lstStyle/>
          <a:p>
            <a:r>
              <a:rPr lang="zh-CN" altLang="en-US" dirty="0" smtClean="0"/>
              <a:t>语言难点</a:t>
            </a:r>
            <a:endParaRPr lang="zh-CN" altLang="en-US" dirty="0"/>
          </a:p>
        </p:txBody>
      </p:sp>
      <p:sp>
        <p:nvSpPr>
          <p:cNvPr id="3" name="内容占位符 2"/>
          <p:cNvSpPr>
            <a:spLocks noGrp="1"/>
          </p:cNvSpPr>
          <p:nvPr>
            <p:ph sz="quarter" idx="1"/>
          </p:nvPr>
        </p:nvSpPr>
        <p:spPr>
          <a:xfrm>
            <a:off x="395536" y="1196752"/>
            <a:ext cx="8291264" cy="5184576"/>
          </a:xfrm>
        </p:spPr>
        <p:txBody>
          <a:bodyPr>
            <a:noAutofit/>
          </a:bodyPr>
          <a:lstStyle/>
          <a:p>
            <a:r>
              <a:rPr lang="en-US" altLang="zh-CN" sz="3000" b="1" dirty="0" smtClean="0"/>
              <a:t>1</a:t>
            </a:r>
            <a:r>
              <a:rPr lang="zh-CN" altLang="en-US" sz="3000" b="1" dirty="0" smtClean="0"/>
              <a:t>、曾经</a:t>
            </a:r>
            <a:r>
              <a:rPr lang="en-US" altLang="zh-CN" sz="3000" b="1" dirty="0" smtClean="0"/>
              <a:t>……</a:t>
            </a:r>
            <a:r>
              <a:rPr lang="zh-CN" altLang="en-US" sz="3000" b="1" dirty="0" smtClean="0"/>
              <a:t>（过）</a:t>
            </a:r>
            <a:endParaRPr lang="en-US" altLang="zh-CN" sz="3000" b="1" dirty="0" smtClean="0"/>
          </a:p>
          <a:p>
            <a:r>
              <a:rPr lang="zh-CN" altLang="en-US" sz="3000" b="1" dirty="0" smtClean="0"/>
              <a:t>例句：他曾经获得过多个国际电影奖。</a:t>
            </a:r>
            <a:endParaRPr lang="en-US" altLang="zh-CN" sz="3000" b="1" dirty="0" smtClean="0"/>
          </a:p>
          <a:p>
            <a:endParaRPr lang="en-US" altLang="zh-CN" sz="3000" b="1" dirty="0"/>
          </a:p>
          <a:p>
            <a:r>
              <a:rPr lang="zh-CN" altLang="en-US" sz="3000" b="1" dirty="0" smtClean="0"/>
              <a:t>练习：曾经        去过</a:t>
            </a:r>
            <a:endParaRPr lang="en-US" altLang="zh-CN" sz="3000" b="1" dirty="0" smtClean="0"/>
          </a:p>
          <a:p>
            <a:r>
              <a:rPr lang="en-US" altLang="zh-CN" sz="3000" b="1" dirty="0" smtClean="0"/>
              <a:t>              ____________________________</a:t>
            </a:r>
            <a:r>
              <a:rPr lang="zh-CN" altLang="en-US" sz="3000" b="1" dirty="0" smtClean="0"/>
              <a:t>。</a:t>
            </a:r>
            <a:endParaRPr lang="en-US" altLang="zh-CN" sz="3000" b="1" dirty="0" smtClean="0"/>
          </a:p>
          <a:p>
            <a:r>
              <a:rPr lang="zh-CN" altLang="en-US" sz="3000" b="1" dirty="0" smtClean="0"/>
              <a:t>              曾经       学过</a:t>
            </a:r>
            <a:endParaRPr lang="en-US" altLang="zh-CN" sz="3000" b="1" dirty="0" smtClean="0"/>
          </a:p>
          <a:p>
            <a:r>
              <a:rPr lang="en-US" altLang="zh-CN" sz="3000" b="1" dirty="0" smtClean="0"/>
              <a:t>              ____________________________</a:t>
            </a:r>
            <a:r>
              <a:rPr lang="zh-CN" altLang="en-US" sz="3000" b="1" dirty="0" smtClean="0"/>
              <a:t>。</a:t>
            </a:r>
            <a:endParaRPr lang="en-US" altLang="zh-CN" sz="3000" b="1" dirty="0" smtClean="0"/>
          </a:p>
          <a:p>
            <a:r>
              <a:rPr lang="zh-CN" altLang="en-US" sz="3000" b="1" dirty="0" smtClean="0"/>
              <a:t>              曾经        住过</a:t>
            </a:r>
            <a:endParaRPr lang="en-US" altLang="zh-CN" sz="3000" b="1" dirty="0" smtClean="0"/>
          </a:p>
          <a:p>
            <a:r>
              <a:rPr lang="en-US" altLang="zh-CN" sz="3000" b="1" dirty="0" smtClean="0"/>
              <a:t>              ____________________________</a:t>
            </a:r>
            <a:r>
              <a:rPr lang="zh-CN" altLang="en-US" sz="3000" b="1" dirty="0" smtClean="0"/>
              <a:t>。</a:t>
            </a:r>
            <a:endParaRPr lang="en-US" altLang="zh-CN" sz="3000" b="1" dirty="0" smtClean="0"/>
          </a:p>
          <a:p>
            <a:endParaRPr lang="zh-CN" altLang="en-US" sz="3000" b="1" dirty="0"/>
          </a:p>
        </p:txBody>
      </p:sp>
    </p:spTree>
    <p:extLst>
      <p:ext uri="{BB962C8B-B14F-4D97-AF65-F5344CB8AC3E}">
        <p14:creationId xmlns:p14="http://schemas.microsoft.com/office/powerpoint/2010/main" val="816502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a:xfrm>
            <a:off x="251520" y="1447800"/>
            <a:ext cx="8640960" cy="5005536"/>
          </a:xfrm>
        </p:spPr>
        <p:txBody>
          <a:bodyPr>
            <a:normAutofit/>
          </a:bodyPr>
          <a:lstStyle/>
          <a:p>
            <a:r>
              <a:rPr lang="en-US" altLang="zh-CN" sz="2800" b="1" dirty="0" smtClean="0"/>
              <a:t>2.</a:t>
            </a:r>
            <a:r>
              <a:rPr lang="zh-CN" altLang="en-US" sz="2800" b="1" dirty="0" smtClean="0"/>
              <a:t>因此</a:t>
            </a:r>
            <a:endParaRPr lang="en-US" altLang="zh-CN" sz="2800" b="1" dirty="0" smtClean="0"/>
          </a:p>
          <a:p>
            <a:endParaRPr lang="en-US" altLang="zh-CN" sz="2800" b="1" dirty="0"/>
          </a:p>
          <a:p>
            <a:r>
              <a:rPr lang="zh-CN" altLang="en-US" sz="2800" b="1" dirty="0" smtClean="0"/>
              <a:t>例句：这部电影拍得很成功，李安</a:t>
            </a:r>
            <a:r>
              <a:rPr lang="zh-CN" altLang="en-US" sz="2800" b="1" dirty="0" smtClean="0">
                <a:solidFill>
                  <a:srgbClr val="FF0000"/>
                </a:solidFill>
              </a:rPr>
              <a:t>也因此</a:t>
            </a:r>
            <a:r>
              <a:rPr lang="zh-CN" altLang="en-US" sz="2800" b="1" dirty="0" smtClean="0"/>
              <a:t>一举成名。</a:t>
            </a:r>
            <a:endParaRPr lang="en-US" altLang="zh-CN" sz="2800" b="1" dirty="0" smtClean="0"/>
          </a:p>
          <a:p>
            <a:endParaRPr lang="en-US" altLang="zh-CN" sz="2800" b="1" dirty="0"/>
          </a:p>
          <a:p>
            <a:r>
              <a:rPr lang="zh-CN" altLang="en-US" sz="2800" b="1" dirty="0" smtClean="0"/>
              <a:t>练习：</a:t>
            </a:r>
            <a:endParaRPr lang="en-US" altLang="zh-CN" sz="2800" b="1" dirty="0" smtClean="0"/>
          </a:p>
          <a:p>
            <a:r>
              <a:rPr lang="zh-CN" altLang="en-US" sz="2800" b="1" dirty="0" smtClean="0"/>
              <a:t>班长平时学习很努力，</a:t>
            </a:r>
            <a:r>
              <a:rPr lang="zh-CN" altLang="en-US" sz="2800" b="1" dirty="0"/>
              <a:t>他的</a:t>
            </a:r>
            <a:r>
              <a:rPr lang="zh-CN" altLang="en-US" sz="2800" b="1" dirty="0" smtClean="0"/>
              <a:t>成绩</a:t>
            </a:r>
            <a:r>
              <a:rPr lang="zh-CN" altLang="en-US" sz="2800" b="1" dirty="0"/>
              <a:t>也</a:t>
            </a:r>
            <a:r>
              <a:rPr lang="en-US" altLang="zh-CN" sz="2800" b="1" dirty="0" smtClean="0"/>
              <a:t>______________</a:t>
            </a:r>
            <a:r>
              <a:rPr lang="zh-CN" altLang="en-US" sz="2800" b="1" dirty="0" smtClean="0"/>
              <a:t>。</a:t>
            </a:r>
            <a:endParaRPr lang="en-US" altLang="zh-CN" sz="2800" b="1" dirty="0" smtClean="0"/>
          </a:p>
          <a:p>
            <a:r>
              <a:rPr lang="zh-CN" altLang="en-US" sz="2800" b="1" dirty="0" smtClean="0"/>
              <a:t>他曾经在法国住过，他的法语也</a:t>
            </a:r>
            <a:r>
              <a:rPr lang="en-US" altLang="zh-CN" sz="2800" b="1" dirty="0" smtClean="0"/>
              <a:t>______________</a:t>
            </a:r>
            <a:r>
              <a:rPr lang="zh-CN" altLang="en-US" sz="2800" b="1" dirty="0" smtClean="0"/>
              <a:t>。</a:t>
            </a:r>
            <a:endParaRPr lang="en-US" altLang="zh-CN" sz="2800" b="1" dirty="0" smtClean="0"/>
          </a:p>
          <a:p>
            <a:r>
              <a:rPr lang="zh-CN" altLang="en-US" sz="2800" b="1" dirty="0" smtClean="0"/>
              <a:t>她长得很漂亮，导演也</a:t>
            </a:r>
            <a:r>
              <a:rPr lang="en-US" altLang="zh-CN" sz="2800" b="1" dirty="0" smtClean="0"/>
              <a:t>_______________</a:t>
            </a:r>
            <a:r>
              <a:rPr lang="zh-CN" altLang="en-US" sz="2800" b="1" dirty="0" smtClean="0"/>
              <a:t>。</a:t>
            </a:r>
            <a:endParaRPr lang="en-US" altLang="zh-CN" sz="2800" b="1" dirty="0" smtClean="0"/>
          </a:p>
          <a:p>
            <a:r>
              <a:rPr lang="zh-CN" altLang="en-US" sz="2800" b="1" dirty="0"/>
              <a:t>李</a:t>
            </a:r>
            <a:r>
              <a:rPr lang="zh-CN" altLang="en-US" sz="2800" b="1" dirty="0" smtClean="0"/>
              <a:t>安了解东西方文化，他的电影</a:t>
            </a:r>
            <a:r>
              <a:rPr lang="zh-CN" altLang="en-US" sz="2800" b="1" dirty="0"/>
              <a:t>也</a:t>
            </a:r>
            <a:r>
              <a:rPr lang="en-US" altLang="zh-CN" sz="2800" b="1" dirty="0" smtClean="0"/>
              <a:t>_____________</a:t>
            </a:r>
            <a:r>
              <a:rPr lang="zh-CN" altLang="en-US" sz="2800" b="1" dirty="0" smtClean="0"/>
              <a:t>。</a:t>
            </a:r>
            <a:endParaRPr lang="en-US" altLang="zh-CN" sz="2800" b="1" dirty="0" smtClean="0"/>
          </a:p>
          <a:p>
            <a:endParaRPr lang="zh-CN" altLang="en-US" sz="2800" b="1" dirty="0"/>
          </a:p>
        </p:txBody>
      </p:sp>
    </p:spTree>
    <p:extLst>
      <p:ext uri="{BB962C8B-B14F-4D97-AF65-F5344CB8AC3E}">
        <p14:creationId xmlns:p14="http://schemas.microsoft.com/office/powerpoint/2010/main" val="38433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332656"/>
            <a:ext cx="8686800" cy="6336704"/>
          </a:xfrm>
        </p:spPr>
        <p:txBody>
          <a:bodyPr>
            <a:noAutofit/>
          </a:bodyPr>
          <a:lstStyle/>
          <a:p>
            <a:r>
              <a:rPr lang="en-US" altLang="zh-CN" sz="3500" b="1" dirty="0"/>
              <a:t>3</a:t>
            </a:r>
            <a:r>
              <a:rPr lang="en-US" altLang="zh-CN" sz="3500" b="1" dirty="0" smtClean="0"/>
              <a:t>.</a:t>
            </a:r>
            <a:r>
              <a:rPr lang="zh-CN" altLang="en-US" sz="3500" b="1" dirty="0" smtClean="0"/>
              <a:t>通过</a:t>
            </a:r>
            <a:endParaRPr lang="en-US" altLang="zh-CN" sz="3500" b="1" dirty="0" smtClean="0"/>
          </a:p>
          <a:p>
            <a:endParaRPr lang="en-US" altLang="zh-CN" sz="1200" b="1" dirty="0" smtClean="0"/>
          </a:p>
          <a:p>
            <a:r>
              <a:rPr lang="zh-CN" altLang="en-US" sz="2800" b="1" dirty="0" smtClean="0"/>
              <a:t>例句：</a:t>
            </a:r>
            <a:endParaRPr lang="en-US" altLang="zh-CN" sz="2800" b="1" dirty="0" smtClean="0"/>
          </a:p>
          <a:p>
            <a:r>
              <a:rPr lang="zh-CN" altLang="en-US" sz="2800" b="1" dirty="0" smtClean="0"/>
              <a:t>外国人甚至通过看</a:t>
            </a:r>
            <a:r>
              <a:rPr lang="en-US" altLang="zh-CN" sz="2800" b="1" dirty="0" smtClean="0"/>
              <a:t>《</a:t>
            </a:r>
            <a:r>
              <a:rPr lang="zh-CN" altLang="en-US" sz="2800" b="1" dirty="0" smtClean="0"/>
              <a:t>卧虎藏龙</a:t>
            </a:r>
            <a:r>
              <a:rPr lang="en-US" altLang="zh-CN" sz="2800" b="1" dirty="0" smtClean="0"/>
              <a:t>》</a:t>
            </a:r>
            <a:r>
              <a:rPr lang="zh-CN" altLang="en-US" sz="2800" b="1" dirty="0" smtClean="0"/>
              <a:t>来了解东方文化。</a:t>
            </a:r>
            <a:endParaRPr lang="en-US" altLang="zh-CN" sz="2800" b="1" dirty="0" smtClean="0"/>
          </a:p>
          <a:p>
            <a:endParaRPr lang="en-US" altLang="zh-CN" sz="1200" b="1" dirty="0"/>
          </a:p>
          <a:p>
            <a:r>
              <a:rPr lang="zh-CN" altLang="en-US" sz="2800" b="1" dirty="0" smtClean="0"/>
              <a:t>练习</a:t>
            </a:r>
            <a:r>
              <a:rPr lang="en-US" altLang="zh-CN" sz="2800" b="1" dirty="0" smtClean="0"/>
              <a:t>:</a:t>
            </a:r>
            <a:r>
              <a:rPr lang="en-US" altLang="zh-CN" sz="2800" b="1" dirty="0"/>
              <a:t> </a:t>
            </a:r>
            <a:endParaRPr lang="en-US" altLang="zh-CN" sz="2800" b="1" dirty="0" smtClean="0"/>
          </a:p>
          <a:p>
            <a:r>
              <a:rPr lang="zh-CN" altLang="en-US" sz="2800" b="1" dirty="0" smtClean="0"/>
              <a:t>我们   来增加         通过      知识     阅读    </a:t>
            </a:r>
            <a:endParaRPr lang="en-US" altLang="zh-CN" sz="2800" b="1" dirty="0" smtClean="0"/>
          </a:p>
          <a:p>
            <a:r>
              <a:rPr lang="en-US" altLang="zh-CN" sz="2800" b="1" dirty="0" smtClean="0"/>
              <a:t>_______________________________________</a:t>
            </a:r>
            <a:r>
              <a:rPr lang="zh-CN" altLang="en-US" sz="2800" b="1" dirty="0" smtClean="0"/>
              <a:t>。</a:t>
            </a:r>
            <a:endParaRPr lang="en-US" altLang="zh-CN" sz="2800" b="1" dirty="0" smtClean="0"/>
          </a:p>
          <a:p>
            <a:r>
              <a:rPr lang="zh-CN" altLang="en-US" sz="2800" b="1" dirty="0" smtClean="0"/>
              <a:t>  参加比赛     通过     学生们    自己的能力     来证明      </a:t>
            </a:r>
            <a:endParaRPr lang="en-US" altLang="zh-CN" sz="2800" b="1" dirty="0" smtClean="0"/>
          </a:p>
          <a:p>
            <a:r>
              <a:rPr lang="en-US" altLang="zh-CN" sz="2800" b="1" dirty="0" smtClean="0"/>
              <a:t>_______________________________________</a:t>
            </a:r>
            <a:r>
              <a:rPr lang="zh-CN" altLang="en-US" sz="2800" b="1" dirty="0" smtClean="0"/>
              <a:t>。</a:t>
            </a:r>
            <a:endParaRPr lang="en-US" altLang="zh-CN" sz="2800" b="1" dirty="0" smtClean="0"/>
          </a:p>
          <a:p>
            <a:r>
              <a:rPr lang="zh-CN" altLang="en-US" sz="2800" b="1" dirty="0" smtClean="0"/>
              <a:t>上网        年轻人      通过       来       世界        了解   </a:t>
            </a:r>
            <a:endParaRPr lang="en-US" altLang="zh-CN" sz="2800" b="1" dirty="0" smtClean="0"/>
          </a:p>
          <a:p>
            <a:r>
              <a:rPr lang="en-US" altLang="zh-CN" sz="2800" b="1" dirty="0" smtClean="0"/>
              <a:t>_______________________________________</a:t>
            </a:r>
            <a:r>
              <a:rPr lang="zh-CN" altLang="en-US" sz="2800" b="1" dirty="0" smtClean="0"/>
              <a:t>。 </a:t>
            </a:r>
            <a:endParaRPr lang="zh-CN" altLang="en-US" sz="2800" b="1" dirty="0"/>
          </a:p>
        </p:txBody>
      </p:sp>
    </p:spTree>
    <p:extLst>
      <p:ext uri="{BB962C8B-B14F-4D97-AF65-F5344CB8AC3E}">
        <p14:creationId xmlns:p14="http://schemas.microsoft.com/office/powerpoint/2010/main" val="642222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9512" y="332656"/>
            <a:ext cx="8964488" cy="6264696"/>
          </a:xfrm>
        </p:spPr>
        <p:txBody>
          <a:bodyPr>
            <a:normAutofit/>
          </a:bodyPr>
          <a:lstStyle/>
          <a:p>
            <a:r>
              <a:rPr lang="en-US" altLang="zh-CN" sz="3200" b="1" dirty="0" smtClean="0"/>
              <a:t>3.</a:t>
            </a:r>
            <a:r>
              <a:rPr lang="zh-CN" altLang="en-US" sz="3200" b="1" dirty="0" smtClean="0"/>
              <a:t>于（</a:t>
            </a:r>
            <a:r>
              <a:rPr lang="en-US" altLang="zh-CN" sz="3200" b="1" dirty="0" smtClean="0"/>
              <a:t>in/at</a:t>
            </a:r>
            <a:r>
              <a:rPr lang="zh-CN" altLang="en-US" sz="3200" b="1" dirty="0" smtClean="0"/>
              <a:t>）</a:t>
            </a:r>
            <a:r>
              <a:rPr lang="en-US" altLang="zh-CN" sz="3200" b="1" dirty="0" smtClean="0"/>
              <a:t>+</a:t>
            </a:r>
            <a:r>
              <a:rPr lang="zh-CN" altLang="en-US" sz="3200" b="1" dirty="0" smtClean="0"/>
              <a:t>时间</a:t>
            </a:r>
            <a:r>
              <a:rPr lang="en-US" altLang="zh-CN" sz="3200" b="1" dirty="0" smtClean="0"/>
              <a:t>/</a:t>
            </a:r>
            <a:r>
              <a:rPr lang="zh-CN" altLang="en-US" sz="3200" b="1" dirty="0" smtClean="0"/>
              <a:t>地方</a:t>
            </a:r>
            <a:endParaRPr lang="en-US" altLang="zh-CN" sz="3200" b="1" dirty="0" smtClean="0"/>
          </a:p>
          <a:p>
            <a:endParaRPr lang="en-US" altLang="zh-CN" sz="3200" b="1" dirty="0" smtClean="0"/>
          </a:p>
          <a:p>
            <a:r>
              <a:rPr lang="zh-CN" altLang="en-US" sz="3200" b="1" dirty="0" smtClean="0"/>
              <a:t>例句：李安出生</a:t>
            </a:r>
            <a:r>
              <a:rPr lang="zh-CN" altLang="en-US" sz="3200" b="1" dirty="0" smtClean="0">
                <a:solidFill>
                  <a:srgbClr val="FF0000"/>
                </a:solidFill>
              </a:rPr>
              <a:t>于</a:t>
            </a:r>
            <a:r>
              <a:rPr lang="zh-CN" altLang="en-US" sz="3200" b="1" dirty="0" smtClean="0"/>
              <a:t>台湾。</a:t>
            </a:r>
            <a:endParaRPr lang="en-US" altLang="zh-CN" sz="3200" b="1" dirty="0" smtClean="0"/>
          </a:p>
          <a:p>
            <a:endParaRPr lang="en-US" altLang="zh-CN" sz="3200" b="1" dirty="0" smtClean="0"/>
          </a:p>
          <a:p>
            <a:r>
              <a:rPr lang="zh-CN" altLang="en-US" sz="3200" b="1" dirty="0"/>
              <a:t>我校成立</a:t>
            </a:r>
            <a:r>
              <a:rPr lang="zh-CN" altLang="en-US" sz="3200" b="1" dirty="0" smtClean="0"/>
              <a:t>于</a:t>
            </a:r>
            <a:r>
              <a:rPr lang="en-US" altLang="zh-CN" sz="3200" b="1" dirty="0" smtClean="0"/>
              <a:t>_________</a:t>
            </a:r>
            <a:r>
              <a:rPr lang="zh-CN" altLang="en-US" sz="3200" b="1" dirty="0" smtClean="0"/>
              <a:t>。</a:t>
            </a:r>
            <a:endParaRPr lang="en-US" altLang="zh-CN" sz="3200" b="1" dirty="0" smtClean="0"/>
          </a:p>
          <a:p>
            <a:r>
              <a:rPr lang="zh-CN" altLang="en-US" sz="3200" b="1" dirty="0"/>
              <a:t>这次</a:t>
            </a:r>
            <a:r>
              <a:rPr lang="zh-CN" altLang="en-US" sz="3200" b="1" dirty="0" smtClean="0"/>
              <a:t>活动将于</a:t>
            </a:r>
            <a:r>
              <a:rPr lang="en-US" altLang="zh-CN" sz="3200" b="1" dirty="0" smtClean="0"/>
              <a:t>_________</a:t>
            </a:r>
            <a:r>
              <a:rPr lang="zh-CN" altLang="en-US" sz="3200" b="1" dirty="0" smtClean="0"/>
              <a:t>举行。</a:t>
            </a:r>
            <a:endParaRPr lang="en-US" altLang="zh-CN" sz="3200" b="1" dirty="0" smtClean="0"/>
          </a:p>
          <a:p>
            <a:r>
              <a:rPr lang="zh-CN" altLang="en-US" sz="3200" b="1" dirty="0"/>
              <a:t>我出生</a:t>
            </a:r>
            <a:r>
              <a:rPr lang="zh-CN" altLang="en-US" sz="3200" b="1" dirty="0" smtClean="0"/>
              <a:t>于</a:t>
            </a:r>
            <a:r>
              <a:rPr lang="en-US" altLang="zh-CN" sz="3200" b="1" dirty="0" smtClean="0"/>
              <a:t>______</a:t>
            </a:r>
            <a:r>
              <a:rPr lang="zh-CN" altLang="en-US" sz="3200" b="1" dirty="0" smtClean="0"/>
              <a:t>。</a:t>
            </a:r>
            <a:endParaRPr lang="en-US" altLang="zh-CN" sz="3200" b="1" dirty="0" smtClean="0"/>
          </a:p>
          <a:p>
            <a:endParaRPr lang="en-US" altLang="zh-CN" sz="3200" b="1" dirty="0"/>
          </a:p>
          <a:p>
            <a:r>
              <a:rPr lang="zh-CN" altLang="en-US" sz="3200" b="1" dirty="0" smtClean="0"/>
              <a:t>教师节    于   庆祝活动      举行     下周三 </a:t>
            </a:r>
            <a:endParaRPr lang="en-US" altLang="zh-CN" sz="3200" b="1" dirty="0" smtClean="0"/>
          </a:p>
          <a:p>
            <a:endParaRPr lang="en-US" altLang="zh-CN" sz="3200" b="1" dirty="0"/>
          </a:p>
          <a:p>
            <a:r>
              <a:rPr lang="zh-CN" altLang="en-US" sz="3200" b="1" dirty="0" smtClean="0"/>
              <a:t>于      比赛      舞蹈    北京国际学校     我们    参加</a:t>
            </a:r>
            <a:endParaRPr lang="en-US" altLang="zh-CN" sz="3200" b="1" dirty="0"/>
          </a:p>
        </p:txBody>
      </p:sp>
    </p:spTree>
    <p:extLst>
      <p:ext uri="{BB962C8B-B14F-4D97-AF65-F5344CB8AC3E}">
        <p14:creationId xmlns:p14="http://schemas.microsoft.com/office/powerpoint/2010/main" val="1365991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回答问题：</a:t>
            </a:r>
            <a:endParaRPr lang="zh-CN" altLang="en-US" dirty="0"/>
          </a:p>
        </p:txBody>
      </p:sp>
      <p:sp>
        <p:nvSpPr>
          <p:cNvPr id="3" name="内容占位符 2"/>
          <p:cNvSpPr>
            <a:spLocks noGrp="1"/>
          </p:cNvSpPr>
          <p:nvPr>
            <p:ph sz="quarter" idx="1"/>
          </p:nvPr>
        </p:nvSpPr>
        <p:spPr>
          <a:xfrm>
            <a:off x="899592" y="1628800"/>
            <a:ext cx="7772400" cy="4572000"/>
          </a:xfrm>
        </p:spPr>
        <p:txBody>
          <a:bodyPr/>
          <a:lstStyle/>
          <a:p>
            <a:r>
              <a:rPr lang="zh-CN" altLang="en-US" b="1" dirty="0" smtClean="0"/>
              <a:t>你多久看一次电影？</a:t>
            </a:r>
            <a:endParaRPr lang="en-US" altLang="zh-CN" b="1" dirty="0" smtClean="0"/>
          </a:p>
          <a:p>
            <a:endParaRPr lang="en-US" altLang="zh-CN" b="1" dirty="0"/>
          </a:p>
          <a:p>
            <a:r>
              <a:rPr lang="zh-CN" altLang="en-US" b="1" dirty="0" smtClean="0"/>
              <a:t>你一般在哪儿看电影？</a:t>
            </a:r>
            <a:endParaRPr lang="en-US" altLang="zh-CN" b="1" dirty="0" smtClean="0"/>
          </a:p>
          <a:p>
            <a:endParaRPr lang="en-US" altLang="zh-CN" b="1" dirty="0" smtClean="0"/>
          </a:p>
          <a:p>
            <a:r>
              <a:rPr lang="zh-CN" altLang="en-US" b="1" dirty="0"/>
              <a:t>你</a:t>
            </a:r>
            <a:r>
              <a:rPr lang="zh-CN" altLang="en-US" b="1" dirty="0" smtClean="0"/>
              <a:t>最近看的是什么电影？讲了什么故事？</a:t>
            </a:r>
            <a:endParaRPr lang="en-US" altLang="zh-CN" b="1" dirty="0" smtClean="0"/>
          </a:p>
          <a:p>
            <a:endParaRPr lang="en-US" altLang="zh-CN" b="1" dirty="0" smtClean="0"/>
          </a:p>
          <a:p>
            <a:r>
              <a:rPr lang="zh-CN" altLang="en-US" b="1" dirty="0"/>
              <a:t>你</a:t>
            </a:r>
            <a:r>
              <a:rPr lang="zh-CN" altLang="en-US" b="1" dirty="0" smtClean="0"/>
              <a:t>喜欢这部电影吗？为什么？</a:t>
            </a:r>
            <a:endParaRPr lang="en-US" altLang="zh-CN" b="1" dirty="0" smtClean="0"/>
          </a:p>
          <a:p>
            <a:endParaRPr lang="en-US" altLang="zh-CN" b="1" dirty="0" smtClean="0"/>
          </a:p>
          <a:p>
            <a:r>
              <a:rPr lang="zh-CN" altLang="en-US" b="1" dirty="0"/>
              <a:t>你最</a:t>
            </a:r>
            <a:r>
              <a:rPr lang="zh-CN" altLang="en-US" b="1" dirty="0" smtClean="0"/>
              <a:t>喜欢的中国的电影是什么？</a:t>
            </a:r>
            <a:endParaRPr lang="zh-CN" altLang="en-US" b="1" dirty="0"/>
          </a:p>
        </p:txBody>
      </p:sp>
    </p:spTree>
    <p:extLst>
      <p:ext uri="{BB962C8B-B14F-4D97-AF65-F5344CB8AC3E}">
        <p14:creationId xmlns:p14="http://schemas.microsoft.com/office/powerpoint/2010/main" val="266716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从课文中找出反义词</a:t>
            </a:r>
            <a:endParaRPr lang="zh-CN" altLang="en-US" b="1" dirty="0"/>
          </a:p>
        </p:txBody>
      </p:sp>
      <p:sp>
        <p:nvSpPr>
          <p:cNvPr id="3" name="内容占位符 2"/>
          <p:cNvSpPr>
            <a:spLocks noGrp="1"/>
          </p:cNvSpPr>
          <p:nvPr>
            <p:ph sz="quarter" idx="1"/>
          </p:nvPr>
        </p:nvSpPr>
        <p:spPr>
          <a:xfrm>
            <a:off x="914400" y="1844824"/>
            <a:ext cx="7772400" cy="4392488"/>
          </a:xfrm>
        </p:spPr>
        <p:txBody>
          <a:bodyPr>
            <a:normAutofit/>
          </a:bodyPr>
          <a:lstStyle/>
          <a:p>
            <a:r>
              <a:rPr lang="en-US" altLang="zh-CN" sz="3500" b="1" dirty="0" smtClean="0"/>
              <a:t>1</a:t>
            </a:r>
            <a:r>
              <a:rPr lang="zh-CN" altLang="en-US" sz="3500" b="1" dirty="0" smtClean="0"/>
              <a:t>）国内</a:t>
            </a:r>
            <a:r>
              <a:rPr lang="zh-CN" altLang="en-US" sz="3500" b="1" dirty="0" smtClean="0">
                <a:latin typeface="Batang"/>
                <a:ea typeface="Batang"/>
              </a:rPr>
              <a:t>→（     ）（第</a:t>
            </a:r>
            <a:r>
              <a:rPr lang="en-US" altLang="zh-CN" sz="3500" b="1" dirty="0" smtClean="0">
                <a:latin typeface="Batang"/>
                <a:ea typeface="Batang"/>
              </a:rPr>
              <a:t>1</a:t>
            </a:r>
            <a:r>
              <a:rPr lang="zh-CN" altLang="en-US" sz="3500" b="1" dirty="0" smtClean="0">
                <a:latin typeface="Batang"/>
                <a:ea typeface="Batang"/>
              </a:rPr>
              <a:t>行）</a:t>
            </a:r>
            <a:endParaRPr lang="en-US" altLang="zh-CN" sz="3500" b="1" dirty="0" smtClean="0"/>
          </a:p>
          <a:p>
            <a:r>
              <a:rPr lang="en-US" altLang="zh-CN" sz="3500" b="1" dirty="0" smtClean="0"/>
              <a:t>2</a:t>
            </a:r>
            <a:r>
              <a:rPr lang="zh-CN" altLang="en-US" sz="3500" b="1" dirty="0" smtClean="0"/>
              <a:t>）去世</a:t>
            </a:r>
            <a:r>
              <a:rPr lang="zh-CN" altLang="en-US" sz="3500" b="1" dirty="0">
                <a:latin typeface="Batang"/>
                <a:ea typeface="Batang"/>
              </a:rPr>
              <a:t>→（     ）（</a:t>
            </a:r>
            <a:r>
              <a:rPr lang="zh-CN" altLang="en-US" sz="3500" b="1" dirty="0" smtClean="0">
                <a:latin typeface="Batang"/>
                <a:ea typeface="Batang"/>
              </a:rPr>
              <a:t>第</a:t>
            </a:r>
            <a:r>
              <a:rPr lang="en-US" altLang="zh-CN" sz="3500" b="1" dirty="0" smtClean="0">
                <a:latin typeface="Batang"/>
                <a:ea typeface="Batang"/>
              </a:rPr>
              <a:t>3</a:t>
            </a:r>
            <a:r>
              <a:rPr lang="zh-CN" altLang="en-US" sz="3500" b="1" dirty="0" smtClean="0">
                <a:latin typeface="Batang"/>
                <a:ea typeface="Batang"/>
              </a:rPr>
              <a:t>行）</a:t>
            </a:r>
            <a:endParaRPr lang="en-US" altLang="zh-CN" sz="3500" b="1" dirty="0" smtClean="0"/>
          </a:p>
          <a:p>
            <a:r>
              <a:rPr lang="en-US" altLang="zh-CN" sz="3500" b="1" dirty="0" smtClean="0"/>
              <a:t>3</a:t>
            </a:r>
            <a:r>
              <a:rPr lang="zh-CN" altLang="en-US" sz="3500" b="1" dirty="0" smtClean="0"/>
              <a:t>）讨厌</a:t>
            </a:r>
            <a:r>
              <a:rPr lang="zh-CN" altLang="en-US" sz="3500" b="1" dirty="0">
                <a:latin typeface="Batang"/>
                <a:ea typeface="Batang"/>
              </a:rPr>
              <a:t>→（     ）（</a:t>
            </a:r>
            <a:r>
              <a:rPr lang="zh-CN" altLang="en-US" sz="3500" b="1" dirty="0" smtClean="0">
                <a:latin typeface="Batang"/>
                <a:ea typeface="Batang"/>
              </a:rPr>
              <a:t>第</a:t>
            </a:r>
            <a:r>
              <a:rPr lang="en-US" altLang="zh-CN" sz="3500" b="1" dirty="0" smtClean="0">
                <a:latin typeface="Batang"/>
                <a:ea typeface="Batang"/>
              </a:rPr>
              <a:t>3</a:t>
            </a:r>
            <a:r>
              <a:rPr lang="zh-CN" altLang="en-US" sz="3500" b="1" dirty="0" smtClean="0">
                <a:latin typeface="Batang"/>
                <a:ea typeface="Batang"/>
              </a:rPr>
              <a:t>行）</a:t>
            </a:r>
            <a:endParaRPr lang="en-US" altLang="zh-CN" sz="3500" b="1" dirty="0" smtClean="0"/>
          </a:p>
          <a:p>
            <a:r>
              <a:rPr lang="en-US" altLang="zh-CN" sz="3500" b="1" dirty="0" smtClean="0"/>
              <a:t>4</a:t>
            </a:r>
            <a:r>
              <a:rPr lang="zh-CN" altLang="en-US" sz="3500" b="1" dirty="0" smtClean="0"/>
              <a:t>）最初</a:t>
            </a:r>
            <a:r>
              <a:rPr lang="zh-CN" altLang="en-US" sz="3500" b="1" dirty="0">
                <a:latin typeface="Batang"/>
                <a:ea typeface="Batang"/>
              </a:rPr>
              <a:t>→（     ）（</a:t>
            </a:r>
            <a:r>
              <a:rPr lang="zh-CN" altLang="en-US" sz="3500" b="1" dirty="0" smtClean="0">
                <a:latin typeface="Batang"/>
                <a:ea typeface="Batang"/>
              </a:rPr>
              <a:t>第</a:t>
            </a:r>
            <a:r>
              <a:rPr lang="en-US" altLang="zh-CN" sz="3500" b="1" dirty="0" smtClean="0">
                <a:latin typeface="Batang"/>
                <a:ea typeface="Batang"/>
              </a:rPr>
              <a:t>4</a:t>
            </a:r>
            <a:r>
              <a:rPr lang="zh-CN" altLang="en-US" sz="3500" b="1" dirty="0" smtClean="0">
                <a:latin typeface="Batang"/>
                <a:ea typeface="Batang"/>
              </a:rPr>
              <a:t>行）</a:t>
            </a:r>
            <a:endParaRPr lang="en-US" altLang="zh-CN" sz="3500" b="1" dirty="0" smtClean="0"/>
          </a:p>
          <a:p>
            <a:r>
              <a:rPr lang="en-US" altLang="zh-CN" sz="3500" b="1" dirty="0" smtClean="0"/>
              <a:t>5</a:t>
            </a:r>
            <a:r>
              <a:rPr lang="zh-CN" altLang="en-US" sz="3500" b="1" dirty="0" smtClean="0"/>
              <a:t>）分离</a:t>
            </a:r>
            <a:r>
              <a:rPr lang="zh-CN" altLang="en-US" sz="3500" b="1" dirty="0">
                <a:latin typeface="Batang"/>
                <a:ea typeface="Batang"/>
              </a:rPr>
              <a:t>→（     ）（</a:t>
            </a:r>
            <a:r>
              <a:rPr lang="zh-CN" altLang="en-US" sz="3500" b="1" dirty="0" smtClean="0">
                <a:latin typeface="Batang"/>
                <a:ea typeface="Batang"/>
              </a:rPr>
              <a:t>第</a:t>
            </a:r>
            <a:r>
              <a:rPr lang="en-US" altLang="zh-CN" sz="3500" b="1" dirty="0" smtClean="0">
                <a:latin typeface="Batang"/>
                <a:ea typeface="Batang"/>
              </a:rPr>
              <a:t>24</a:t>
            </a:r>
            <a:r>
              <a:rPr lang="zh-CN" altLang="en-US" sz="3500" b="1" dirty="0" smtClean="0">
                <a:latin typeface="Batang"/>
                <a:ea typeface="Batang"/>
              </a:rPr>
              <a:t>行）</a:t>
            </a:r>
            <a:endParaRPr lang="en-US" altLang="zh-CN" sz="3500" b="1" dirty="0" smtClean="0"/>
          </a:p>
          <a:p>
            <a:r>
              <a:rPr lang="en-US" altLang="zh-CN" sz="3500" b="1" dirty="0" smtClean="0"/>
              <a:t>6</a:t>
            </a:r>
            <a:r>
              <a:rPr lang="zh-CN" altLang="en-US" sz="3500" b="1" dirty="0" smtClean="0"/>
              <a:t>）普通</a:t>
            </a:r>
            <a:r>
              <a:rPr lang="zh-CN" altLang="en-US" sz="3500" b="1" dirty="0">
                <a:latin typeface="Batang"/>
                <a:ea typeface="Batang"/>
              </a:rPr>
              <a:t>→（     ）（</a:t>
            </a:r>
            <a:r>
              <a:rPr lang="zh-CN" altLang="en-US" sz="3500" b="1" dirty="0" smtClean="0">
                <a:latin typeface="Batang"/>
                <a:ea typeface="Batang"/>
              </a:rPr>
              <a:t>第</a:t>
            </a:r>
            <a:r>
              <a:rPr lang="en-US" altLang="zh-CN" sz="3500" b="1" dirty="0" smtClean="0">
                <a:latin typeface="Batang"/>
                <a:ea typeface="Batang"/>
              </a:rPr>
              <a:t>25</a:t>
            </a:r>
            <a:r>
              <a:rPr lang="zh-CN" altLang="en-US" sz="3500" b="1" dirty="0" smtClean="0">
                <a:latin typeface="Batang"/>
                <a:ea typeface="Batang"/>
              </a:rPr>
              <a:t>行</a:t>
            </a:r>
            <a:r>
              <a:rPr lang="zh-CN" altLang="en-US" sz="3500" b="1" dirty="0">
                <a:latin typeface="Batang"/>
                <a:ea typeface="Batang"/>
              </a:rPr>
              <a:t>）</a:t>
            </a:r>
            <a:endParaRPr lang="en-US" altLang="zh-CN" sz="3500" b="1" dirty="0"/>
          </a:p>
          <a:p>
            <a:endParaRPr lang="zh-CN" altLang="en-US" sz="3500" b="1" dirty="0"/>
          </a:p>
        </p:txBody>
      </p:sp>
    </p:spTree>
    <p:extLst>
      <p:ext uri="{BB962C8B-B14F-4D97-AF65-F5344CB8AC3E}">
        <p14:creationId xmlns:p14="http://schemas.microsoft.com/office/powerpoint/2010/main" val="3103007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用课文中的动词填空</a:t>
            </a:r>
            <a:endParaRPr lang="zh-CN" altLang="en-US" b="1" dirty="0"/>
          </a:p>
        </p:txBody>
      </p:sp>
      <p:sp>
        <p:nvSpPr>
          <p:cNvPr id="3" name="内容占位符 2"/>
          <p:cNvSpPr>
            <a:spLocks noGrp="1"/>
          </p:cNvSpPr>
          <p:nvPr>
            <p:ph sz="quarter" idx="1"/>
          </p:nvPr>
        </p:nvSpPr>
        <p:spPr>
          <a:xfrm>
            <a:off x="914400" y="2348880"/>
            <a:ext cx="7772400" cy="3670920"/>
          </a:xfrm>
        </p:spPr>
        <p:txBody>
          <a:bodyPr>
            <a:normAutofit/>
          </a:bodyPr>
          <a:lstStyle/>
          <a:p>
            <a:r>
              <a:rPr lang="en-US" altLang="zh-CN" sz="3500" b="1" dirty="0" smtClean="0"/>
              <a:t>1</a:t>
            </a:r>
            <a:r>
              <a:rPr lang="zh-CN" altLang="en-US" sz="3500" b="1" dirty="0" smtClean="0"/>
              <a:t>）</a:t>
            </a:r>
            <a:r>
              <a:rPr lang="en-US" altLang="zh-CN" sz="3500" b="1" dirty="0" smtClean="0"/>
              <a:t>________</a:t>
            </a:r>
            <a:r>
              <a:rPr lang="zh-CN" altLang="en-US" sz="3500" b="1" dirty="0" smtClean="0"/>
              <a:t>学位（第</a:t>
            </a:r>
            <a:r>
              <a:rPr lang="en-US" altLang="zh-CN" sz="3500" b="1" dirty="0" smtClean="0"/>
              <a:t>2</a:t>
            </a:r>
            <a:r>
              <a:rPr lang="zh-CN" altLang="en-US" sz="3500" b="1" dirty="0" smtClean="0"/>
              <a:t>行）</a:t>
            </a:r>
            <a:endParaRPr lang="en-US" altLang="zh-CN" sz="3500" b="1" dirty="0" smtClean="0"/>
          </a:p>
          <a:p>
            <a:r>
              <a:rPr lang="en-US" altLang="zh-CN" sz="3500" b="1" dirty="0" smtClean="0"/>
              <a:t>2</a:t>
            </a:r>
            <a:r>
              <a:rPr lang="zh-CN" altLang="en-US" sz="3500" b="1" dirty="0" smtClean="0"/>
              <a:t>）</a:t>
            </a:r>
            <a:r>
              <a:rPr lang="en-US" altLang="zh-CN" sz="3500" b="1" dirty="0" smtClean="0"/>
              <a:t>________</a:t>
            </a:r>
            <a:r>
              <a:rPr lang="zh-CN" altLang="en-US" sz="3500" b="1" dirty="0" smtClean="0"/>
              <a:t>电影（第</a:t>
            </a:r>
            <a:r>
              <a:rPr lang="en-US" altLang="zh-CN" sz="3500" b="1" dirty="0" smtClean="0"/>
              <a:t>7</a:t>
            </a:r>
            <a:r>
              <a:rPr lang="zh-CN" altLang="en-US" sz="3500" b="1" dirty="0" smtClean="0"/>
              <a:t>行）</a:t>
            </a:r>
            <a:endParaRPr lang="en-US" altLang="zh-CN" sz="3500" b="1" dirty="0" smtClean="0"/>
          </a:p>
          <a:p>
            <a:r>
              <a:rPr lang="en-US" altLang="zh-CN" sz="3500" b="1" dirty="0" smtClean="0"/>
              <a:t>3</a:t>
            </a:r>
            <a:r>
              <a:rPr lang="zh-CN" altLang="en-US" sz="3500" b="1" dirty="0" smtClean="0"/>
              <a:t>）</a:t>
            </a:r>
            <a:r>
              <a:rPr lang="en-US" altLang="zh-CN" sz="3500" b="1" dirty="0" smtClean="0"/>
              <a:t>________</a:t>
            </a:r>
            <a:r>
              <a:rPr lang="zh-CN" altLang="en-US" sz="3500" b="1" dirty="0" smtClean="0"/>
              <a:t>新的纪录（第</a:t>
            </a:r>
            <a:r>
              <a:rPr lang="en-US" altLang="zh-CN" sz="3500" b="1" dirty="0" smtClean="0"/>
              <a:t>12</a:t>
            </a:r>
            <a:r>
              <a:rPr lang="zh-CN" altLang="en-US" sz="3500" b="1" dirty="0" smtClean="0"/>
              <a:t>行）</a:t>
            </a:r>
            <a:endParaRPr lang="en-US" altLang="zh-CN" sz="3500" b="1" dirty="0" smtClean="0"/>
          </a:p>
          <a:p>
            <a:r>
              <a:rPr lang="en-US" altLang="zh-CN" sz="3500" b="1" dirty="0" smtClean="0"/>
              <a:t>4</a:t>
            </a:r>
            <a:r>
              <a:rPr lang="zh-CN" altLang="en-US" sz="3500" b="1" dirty="0" smtClean="0"/>
              <a:t>）</a:t>
            </a:r>
            <a:r>
              <a:rPr lang="en-US" altLang="zh-CN" sz="3500" b="1" dirty="0" smtClean="0"/>
              <a:t>________</a:t>
            </a:r>
            <a:r>
              <a:rPr lang="zh-CN" altLang="en-US" sz="3500" b="1" dirty="0" smtClean="0"/>
              <a:t>历史（第</a:t>
            </a:r>
            <a:r>
              <a:rPr lang="en-US" altLang="zh-CN" sz="3500" b="1" dirty="0" smtClean="0"/>
              <a:t>15</a:t>
            </a:r>
            <a:r>
              <a:rPr lang="zh-CN" altLang="en-US" sz="3500" b="1" dirty="0" smtClean="0"/>
              <a:t>行）</a:t>
            </a:r>
            <a:endParaRPr lang="zh-CN" altLang="en-US" sz="3500" b="1" dirty="0"/>
          </a:p>
        </p:txBody>
      </p:sp>
    </p:spTree>
    <p:extLst>
      <p:ext uri="{BB962C8B-B14F-4D97-AF65-F5344CB8AC3E}">
        <p14:creationId xmlns:p14="http://schemas.microsoft.com/office/powerpoint/2010/main" val="475698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88640"/>
            <a:ext cx="7772400" cy="836712"/>
          </a:xfrm>
        </p:spPr>
        <p:txBody>
          <a:bodyPr/>
          <a:lstStyle/>
          <a:p>
            <a:r>
              <a:rPr lang="zh-CN" altLang="en-US" b="1" dirty="0" smtClean="0"/>
              <a:t>分组讨论、回答</a:t>
            </a:r>
            <a:r>
              <a:rPr lang="zh-CN" altLang="en-US" b="1" dirty="0"/>
              <a:t>问题</a:t>
            </a:r>
          </a:p>
        </p:txBody>
      </p:sp>
      <p:sp>
        <p:nvSpPr>
          <p:cNvPr id="3" name="内容占位符 2"/>
          <p:cNvSpPr>
            <a:spLocks noGrp="1"/>
          </p:cNvSpPr>
          <p:nvPr>
            <p:ph sz="quarter" idx="1"/>
          </p:nvPr>
        </p:nvSpPr>
        <p:spPr>
          <a:xfrm>
            <a:off x="323528" y="1124744"/>
            <a:ext cx="8435280" cy="5976664"/>
          </a:xfrm>
        </p:spPr>
        <p:txBody>
          <a:bodyPr>
            <a:noAutofit/>
          </a:bodyPr>
          <a:lstStyle/>
          <a:p>
            <a:r>
              <a:rPr lang="en-US" altLang="zh-CN" sz="3000" b="1" dirty="0" smtClean="0"/>
              <a:t>1</a:t>
            </a:r>
            <a:r>
              <a:rPr lang="zh-CN" altLang="en-US" sz="3000" b="1" dirty="0" smtClean="0"/>
              <a:t>、在菲律宾，最有名的电影演员有谁？你最喜欢哪个演员？为什么？</a:t>
            </a:r>
            <a:endParaRPr lang="en-US" altLang="zh-CN" sz="3000" b="1" dirty="0" smtClean="0"/>
          </a:p>
          <a:p>
            <a:endParaRPr lang="en-US" altLang="zh-CN" sz="1200" b="1" dirty="0"/>
          </a:p>
          <a:p>
            <a:r>
              <a:rPr lang="en-US" altLang="zh-CN" sz="3000" b="1" dirty="0" smtClean="0"/>
              <a:t>2</a:t>
            </a:r>
            <a:r>
              <a:rPr lang="zh-CN" altLang="en-US" sz="3000" b="1" dirty="0" smtClean="0"/>
              <a:t>、你最喜欢的体育明星是谁？他</a:t>
            </a:r>
            <a:r>
              <a:rPr lang="en-US" altLang="zh-CN" sz="3000" b="1" dirty="0" smtClean="0"/>
              <a:t>/</a:t>
            </a:r>
            <a:r>
              <a:rPr lang="zh-CN" altLang="en-US" sz="3000" b="1" dirty="0" smtClean="0"/>
              <a:t>她为什么有名？你每次都看他</a:t>
            </a:r>
            <a:r>
              <a:rPr lang="en-US" altLang="zh-CN" sz="3000" b="1" dirty="0" smtClean="0"/>
              <a:t>/</a:t>
            </a:r>
            <a:r>
              <a:rPr lang="zh-CN" altLang="en-US" sz="3000" b="1" dirty="0" smtClean="0"/>
              <a:t>她的比赛吗？你上一次看他的比赛时什么时候？</a:t>
            </a:r>
            <a:endParaRPr lang="en-US" altLang="zh-CN" sz="3000" b="1" dirty="0" smtClean="0"/>
          </a:p>
          <a:p>
            <a:endParaRPr lang="en-US" altLang="zh-CN" sz="1200" b="1" dirty="0"/>
          </a:p>
          <a:p>
            <a:r>
              <a:rPr lang="en-US" altLang="zh-CN" sz="3000" b="1" dirty="0" smtClean="0"/>
              <a:t>3</a:t>
            </a:r>
            <a:r>
              <a:rPr lang="zh-CN" altLang="en-US" sz="3000" b="1" dirty="0" smtClean="0"/>
              <a:t>、你平时喜欢看书吗？你最近在看什么书？你最喜欢的是哪本书？你为什么喜欢这本书？</a:t>
            </a:r>
            <a:endParaRPr lang="en-US" altLang="zh-CN" sz="3000" b="1" dirty="0" smtClean="0"/>
          </a:p>
          <a:p>
            <a:endParaRPr lang="en-US" altLang="zh-CN" sz="1200" b="1" dirty="0"/>
          </a:p>
          <a:p>
            <a:r>
              <a:rPr lang="en-US" altLang="zh-CN" sz="3000" b="1" dirty="0" smtClean="0"/>
              <a:t>4</a:t>
            </a:r>
            <a:r>
              <a:rPr lang="zh-CN" altLang="en-US" sz="3000" b="1" dirty="0" smtClean="0"/>
              <a:t>、你平时喜欢听谁的歌？为什么？你最喜欢的一首歌叫什么名字？你为什么喜欢这首歌？</a:t>
            </a:r>
            <a:endParaRPr lang="zh-CN" altLang="en-US" sz="3000" b="1" dirty="0"/>
          </a:p>
        </p:txBody>
      </p:sp>
    </p:spTree>
    <p:extLst>
      <p:ext uri="{BB962C8B-B14F-4D97-AF65-F5344CB8AC3E}">
        <p14:creationId xmlns:p14="http://schemas.microsoft.com/office/powerpoint/2010/main" val="2960993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850106"/>
          </a:xfrm>
        </p:spPr>
        <p:txBody>
          <a:bodyPr>
            <a:normAutofit/>
          </a:bodyPr>
          <a:lstStyle/>
          <a:p>
            <a:r>
              <a:rPr lang="zh-CN" altLang="en-US" b="1" dirty="0" smtClean="0"/>
              <a:t>我喜欢的名人</a:t>
            </a:r>
            <a:endParaRPr lang="zh-CN" altLang="en-US" b="1" dirty="0"/>
          </a:p>
        </p:txBody>
      </p:sp>
      <p:sp>
        <p:nvSpPr>
          <p:cNvPr id="3" name="内容占位符 2"/>
          <p:cNvSpPr>
            <a:spLocks noGrp="1"/>
          </p:cNvSpPr>
          <p:nvPr>
            <p:ph sz="quarter" idx="1"/>
          </p:nvPr>
        </p:nvSpPr>
        <p:spPr>
          <a:xfrm>
            <a:off x="179512" y="1412776"/>
            <a:ext cx="4320480" cy="5805264"/>
          </a:xfrm>
        </p:spPr>
        <p:txBody>
          <a:bodyPr>
            <a:noAutofit/>
          </a:bodyPr>
          <a:lstStyle/>
          <a:p>
            <a:r>
              <a:rPr lang="zh-CN" altLang="en-US" sz="3200" b="1" dirty="0" smtClean="0"/>
              <a:t>         今天我要向大家介绍一位香港的歌星及影视明星。叫刘德华。他的花名叫华仔，英文名叫“</a:t>
            </a:r>
            <a:r>
              <a:rPr lang="en-US" altLang="zh-CN" sz="3200" b="1" dirty="0" smtClean="0"/>
              <a:t>Andy Lau</a:t>
            </a:r>
            <a:r>
              <a:rPr lang="zh-CN" altLang="en-US" sz="3200" b="1" dirty="0" smtClean="0"/>
              <a:t>”。他是香港人，祖籍是广东。我很喜欢刘德华，因为他歌唱得好，而且他电影也演得好。</a:t>
            </a:r>
            <a:endParaRPr lang="zh-CN" altLang="en-US" sz="3200" b="1" dirty="0"/>
          </a:p>
        </p:txBody>
      </p:sp>
      <p:pic>
        <p:nvPicPr>
          <p:cNvPr id="1030" name="Picture 6" descr="d:\software\sogo\360\360se6\USERDA~1\Temp\IMG2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764704"/>
            <a:ext cx="406215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93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355977" y="476672"/>
            <a:ext cx="4330824" cy="6192688"/>
          </a:xfrm>
        </p:spPr>
        <p:txBody>
          <a:bodyPr>
            <a:noAutofit/>
          </a:bodyPr>
          <a:lstStyle/>
          <a:p>
            <a:r>
              <a:rPr lang="zh-CN" altLang="en-US" sz="3000" b="1" dirty="0" smtClean="0"/>
              <a:t>         他的身高有</a:t>
            </a:r>
            <a:r>
              <a:rPr lang="en-US" altLang="zh-CN" sz="3000" b="1" dirty="0" smtClean="0"/>
              <a:t>1.74</a:t>
            </a:r>
            <a:r>
              <a:rPr lang="zh-CN" altLang="en-US" sz="3000" b="1" dirty="0" smtClean="0"/>
              <a:t>米，信佛教。他长得很帅，而且身材一直都保持得很好。跟他一起合作过的人都说他是个绅士（</a:t>
            </a:r>
            <a:r>
              <a:rPr lang="en-US" altLang="zh-CN" sz="3000" b="1" dirty="0" smtClean="0"/>
              <a:t>gentleman</a:t>
            </a:r>
            <a:r>
              <a:rPr lang="zh-CN" altLang="en-US" sz="3000" b="1" dirty="0" smtClean="0"/>
              <a:t>）。他心肠（</a:t>
            </a:r>
            <a:r>
              <a:rPr lang="en-US" altLang="zh-CN" sz="3000" b="1" dirty="0" smtClean="0"/>
              <a:t>heart</a:t>
            </a:r>
            <a:r>
              <a:rPr lang="zh-CN" altLang="en-US" sz="3000" b="1" dirty="0" smtClean="0"/>
              <a:t>）好，会体贴（</a:t>
            </a:r>
            <a:r>
              <a:rPr lang="en-US" altLang="zh-CN" sz="3000" b="1" dirty="0" smtClean="0"/>
              <a:t>considerate</a:t>
            </a:r>
            <a:r>
              <a:rPr lang="zh-CN" altLang="en-US" sz="3000" b="1" dirty="0" smtClean="0"/>
              <a:t>）人，很容易相处（</a:t>
            </a:r>
            <a:r>
              <a:rPr lang="en-US" altLang="zh-CN" sz="3000" b="1" dirty="0" smtClean="0"/>
              <a:t>get along with</a:t>
            </a:r>
            <a:r>
              <a:rPr lang="zh-CN" altLang="en-US" sz="3000" b="1" dirty="0" smtClean="0"/>
              <a:t>）。他工作勤奋，敬业。他总是很青春</a:t>
            </a:r>
            <a:r>
              <a:rPr lang="en-US" altLang="zh-CN" sz="3000" b="1" dirty="0" smtClean="0"/>
              <a:t>(young)</a:t>
            </a:r>
            <a:r>
              <a:rPr lang="zh-CN" altLang="en-US" sz="3000" b="1" dirty="0" smtClean="0"/>
              <a:t>，充满活力</a:t>
            </a:r>
            <a:r>
              <a:rPr lang="en-US" altLang="zh-CN" sz="3000" b="1" dirty="0" smtClean="0"/>
              <a:t>(full of energy)</a:t>
            </a:r>
            <a:r>
              <a:rPr lang="zh-CN" altLang="en-US" sz="3000" b="1" dirty="0" smtClean="0"/>
              <a:t>。</a:t>
            </a:r>
            <a:endParaRPr lang="zh-CN" altLang="en-US" sz="3000" b="1" dirty="0"/>
          </a:p>
        </p:txBody>
      </p:sp>
      <p:pic>
        <p:nvPicPr>
          <p:cNvPr id="3074" name="Picture 2" descr="d:\software\sogo\360\360se6\USERDA~1\Temp\P_18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5" y="476672"/>
            <a:ext cx="4170112"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42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 y="260648"/>
            <a:ext cx="4626820" cy="6264696"/>
          </a:xfrm>
        </p:spPr>
        <p:txBody>
          <a:bodyPr>
            <a:normAutofit lnSpcReduction="10000"/>
          </a:bodyPr>
          <a:lstStyle/>
          <a:p>
            <a:r>
              <a:rPr lang="zh-CN" altLang="en-US" sz="3000" b="1" dirty="0" smtClean="0"/>
              <a:t>          刘德华会说广东话、普通话、英语和泰语。他喜欢读书，喜欢打保龄球（</a:t>
            </a:r>
            <a:r>
              <a:rPr lang="en-US" altLang="zh-CN" sz="3000" b="1" dirty="0" smtClean="0"/>
              <a:t>bowling</a:t>
            </a:r>
            <a:r>
              <a:rPr lang="zh-CN" altLang="en-US" sz="3000" b="1" dirty="0" smtClean="0"/>
              <a:t>）、羽毛球和桌球。他喜爱收集</a:t>
            </a:r>
            <a:r>
              <a:rPr lang="en-US" altLang="zh-CN" sz="3000" b="1" dirty="0" smtClean="0"/>
              <a:t>(collect)</a:t>
            </a:r>
            <a:r>
              <a:rPr lang="zh-CN" altLang="en-US" sz="3000" b="1" dirty="0" smtClean="0"/>
              <a:t>古董</a:t>
            </a:r>
            <a:r>
              <a:rPr lang="en-US" altLang="zh-CN" sz="3000" b="1" dirty="0" smtClean="0"/>
              <a:t>(antique)</a:t>
            </a:r>
            <a:r>
              <a:rPr lang="zh-CN" altLang="en-US" sz="3000" b="1" dirty="0" smtClean="0"/>
              <a:t>、书画。刘德华还是个慈善家</a:t>
            </a:r>
            <a:r>
              <a:rPr lang="en-US" altLang="zh-CN" sz="3000" b="1" dirty="0" smtClean="0"/>
              <a:t>(</a:t>
            </a:r>
            <a:r>
              <a:rPr lang="en-US" altLang="zh-CN" sz="3000" b="1" dirty="0" err="1" smtClean="0"/>
              <a:t>charitarian</a:t>
            </a:r>
            <a:r>
              <a:rPr lang="en-US" altLang="zh-CN" sz="3000" b="1" dirty="0" smtClean="0"/>
              <a:t>)</a:t>
            </a:r>
            <a:r>
              <a:rPr lang="zh-CN" altLang="en-US" sz="3000" b="1" dirty="0" smtClean="0"/>
              <a:t>，他支持好几个慈善机构</a:t>
            </a:r>
            <a:r>
              <a:rPr lang="en-US" altLang="zh-CN" sz="3000" b="1" dirty="0" smtClean="0"/>
              <a:t>(charity institute)</a:t>
            </a:r>
            <a:r>
              <a:rPr lang="zh-CN" altLang="en-US" sz="3000" b="1" dirty="0" smtClean="0"/>
              <a:t>，并成立了“刘德华慈善基金</a:t>
            </a:r>
            <a:r>
              <a:rPr lang="zh-CN" altLang="en-US" sz="3000" b="1" dirty="0"/>
              <a:t>会</a:t>
            </a:r>
            <a:r>
              <a:rPr lang="en-US" altLang="zh-CN" sz="3000" b="1" dirty="0" smtClean="0"/>
              <a:t>(foundation)</a:t>
            </a:r>
            <a:r>
              <a:rPr lang="zh-CN" altLang="en-US" sz="3000" b="1" dirty="0" smtClean="0"/>
              <a:t>”，帮助贫困</a:t>
            </a:r>
            <a:r>
              <a:rPr lang="en-US" altLang="zh-CN" sz="3000" b="1" dirty="0" smtClean="0"/>
              <a:t>(poor)</a:t>
            </a:r>
            <a:r>
              <a:rPr lang="zh-CN" altLang="en-US" sz="3000" b="1" dirty="0" smtClean="0"/>
              <a:t>儿童和伤残人士</a:t>
            </a:r>
            <a:r>
              <a:rPr lang="en-US" altLang="zh-CN" sz="3000" b="1" dirty="0" smtClean="0"/>
              <a:t>(disabled people)</a:t>
            </a:r>
            <a:r>
              <a:rPr lang="zh-CN" altLang="en-US" sz="3000" b="1" dirty="0" smtClean="0"/>
              <a:t>。</a:t>
            </a:r>
            <a:endParaRPr lang="zh-CN" altLang="en-US" sz="3000" b="1" dirty="0"/>
          </a:p>
        </p:txBody>
      </p:sp>
      <p:pic>
        <p:nvPicPr>
          <p:cNvPr id="2050" name="Picture 2" descr="d:\software\sogo\360\360se6\USERDA~1\Temp\0902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854" y="620688"/>
            <a:ext cx="4364737"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00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169718" y="620688"/>
            <a:ext cx="4722762" cy="5832648"/>
          </a:xfrm>
        </p:spPr>
        <p:txBody>
          <a:bodyPr>
            <a:normAutofit/>
          </a:bodyPr>
          <a:lstStyle/>
          <a:p>
            <a:pPr>
              <a:lnSpc>
                <a:spcPct val="150000"/>
              </a:lnSpc>
            </a:pPr>
            <a:r>
              <a:rPr lang="zh-CN" altLang="en-US" sz="3000" dirty="0" smtClean="0"/>
              <a:t>      上中小学时，刘德华就热心于参加校内的戏剧演出，还参与幕后制作、负责编剧（</a:t>
            </a:r>
            <a:r>
              <a:rPr lang="en-US" altLang="zh-CN" sz="3000" dirty="0" smtClean="0"/>
              <a:t>screen writing</a:t>
            </a:r>
            <a:r>
              <a:rPr lang="zh-CN" altLang="en-US" sz="3000" dirty="0" smtClean="0"/>
              <a:t>）。刘德华在香港无线艺员培训班学习过，</a:t>
            </a:r>
            <a:r>
              <a:rPr lang="en-US" altLang="zh-CN" sz="3000" dirty="0" smtClean="0"/>
              <a:t>1981</a:t>
            </a:r>
            <a:r>
              <a:rPr lang="zh-CN" altLang="en-US" sz="3000" dirty="0" smtClean="0"/>
              <a:t>年第一次在一部电视剧（</a:t>
            </a:r>
            <a:r>
              <a:rPr lang="en-US" altLang="zh-CN" sz="3000" dirty="0" smtClean="0"/>
              <a:t>teleplay</a:t>
            </a:r>
            <a:r>
              <a:rPr lang="zh-CN" altLang="en-US" sz="3000" dirty="0" smtClean="0"/>
              <a:t>）中亮相（</a:t>
            </a:r>
            <a:r>
              <a:rPr lang="en-US" altLang="zh-CN" sz="3000" dirty="0" smtClean="0"/>
              <a:t>show</a:t>
            </a:r>
            <a:r>
              <a:rPr lang="zh-CN" altLang="en-US" sz="3000" dirty="0" smtClean="0"/>
              <a:t>）。</a:t>
            </a:r>
            <a:endParaRPr lang="zh-CN" altLang="en-US" sz="3000" dirty="0"/>
          </a:p>
        </p:txBody>
      </p:sp>
      <p:pic>
        <p:nvPicPr>
          <p:cNvPr id="4098" name="Picture 2" descr="d:\software\sogo\360\360se6\USERDA~1\Temp\1435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56" y="620688"/>
            <a:ext cx="388136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7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9512" y="188640"/>
            <a:ext cx="4752529" cy="6667678"/>
          </a:xfrm>
        </p:spPr>
        <p:txBody>
          <a:bodyPr>
            <a:normAutofit/>
          </a:bodyPr>
          <a:lstStyle/>
          <a:p>
            <a:r>
              <a:rPr lang="zh-CN" altLang="en-US" sz="3000" b="1" dirty="0" smtClean="0"/>
              <a:t>         从上个世纪</a:t>
            </a:r>
            <a:r>
              <a:rPr lang="en-US" altLang="zh-CN" sz="3000" b="1" dirty="0" smtClean="0"/>
              <a:t>90</a:t>
            </a:r>
            <a:r>
              <a:rPr lang="zh-CN" altLang="en-US" sz="3000" b="1" dirty="0" smtClean="0"/>
              <a:t>年代开始，刘德华在电影和音乐方面同时发展。在电影方面，他跟香港、内地、台湾以及新加坡的演员合作拍片。到今天他已经演了超过</a:t>
            </a:r>
            <a:r>
              <a:rPr lang="en-US" altLang="zh-CN" sz="3000" b="1" dirty="0" smtClean="0"/>
              <a:t>120</a:t>
            </a:r>
            <a:r>
              <a:rPr lang="zh-CN" altLang="en-US" sz="3000" b="1" dirty="0" smtClean="0"/>
              <a:t>部电影。</a:t>
            </a:r>
            <a:r>
              <a:rPr lang="en-US" altLang="zh-CN" sz="3000" b="1" dirty="0" smtClean="0"/>
              <a:t>1985</a:t>
            </a:r>
            <a:r>
              <a:rPr lang="zh-CN" altLang="en-US" sz="3000" b="1" dirty="0" smtClean="0"/>
              <a:t>年，刘德华进军乐坛。他的第一张专辑叫</a:t>
            </a:r>
            <a:r>
              <a:rPr lang="en-US" altLang="zh-CN" sz="3000" b="1" dirty="0" smtClean="0"/>
              <a:t>《</a:t>
            </a:r>
            <a:r>
              <a:rPr lang="zh-CN" altLang="en-US" sz="3000" b="1" dirty="0" smtClean="0"/>
              <a:t>只知道此刻爱你</a:t>
            </a:r>
            <a:r>
              <a:rPr lang="en-US" altLang="zh-CN" sz="3000" b="1" dirty="0" smtClean="0"/>
              <a:t>》</a:t>
            </a:r>
            <a:r>
              <a:rPr lang="zh-CN" altLang="en-US" sz="3000" b="1" dirty="0" smtClean="0"/>
              <a:t>。到现在为止，刘德华发行了</a:t>
            </a:r>
            <a:r>
              <a:rPr lang="en-US" altLang="zh-CN" sz="3000" b="1" dirty="0" smtClean="0"/>
              <a:t>100</a:t>
            </a:r>
            <a:r>
              <a:rPr lang="zh-CN" altLang="en-US" sz="3000" b="1" dirty="0" smtClean="0"/>
              <a:t>多张专辑。他在世界各地举办过</a:t>
            </a:r>
            <a:r>
              <a:rPr lang="en-US" altLang="zh-CN" sz="3000" b="1" dirty="0"/>
              <a:t>3</a:t>
            </a:r>
            <a:r>
              <a:rPr lang="en-US" altLang="zh-CN" sz="3000" b="1" dirty="0" smtClean="0"/>
              <a:t>00</a:t>
            </a:r>
            <a:r>
              <a:rPr lang="zh-CN" altLang="en-US" sz="3000" b="1" dirty="0" smtClean="0"/>
              <a:t>多场演唱会。</a:t>
            </a:r>
            <a:endParaRPr lang="zh-CN" altLang="en-US" sz="3000" b="1" dirty="0"/>
          </a:p>
        </p:txBody>
      </p:sp>
      <p:pic>
        <p:nvPicPr>
          <p:cNvPr id="5124" name="Picture 4" descr="d:\software\sogo\360\360se6\USERDA~1\Temp\2862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2551" y="188640"/>
            <a:ext cx="2946473" cy="220985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software\sogo\360\360se6\USERDA~1\Temp\2008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955" y="2060848"/>
            <a:ext cx="2297832" cy="33261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software\sogo\360\360se6\USERDA~1\Temp\1-130F~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417" y="3917601"/>
            <a:ext cx="2204038" cy="293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1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oftware\sogo\360\360se6\USERDA~1\Temp\2009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812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sz="quarter" idx="1"/>
          </p:nvPr>
        </p:nvSpPr>
        <p:spPr>
          <a:xfrm>
            <a:off x="179512" y="188640"/>
            <a:ext cx="4824536" cy="6120680"/>
          </a:xfrm>
        </p:spPr>
        <p:txBody>
          <a:bodyPr>
            <a:normAutofit/>
          </a:bodyPr>
          <a:lstStyle/>
          <a:p>
            <a:pPr>
              <a:lnSpc>
                <a:spcPct val="150000"/>
              </a:lnSpc>
            </a:pPr>
            <a:r>
              <a:rPr lang="zh-CN" altLang="en-US" sz="3000" b="1" dirty="0" smtClean="0">
                <a:solidFill>
                  <a:srgbClr val="FFFF00"/>
                </a:solidFill>
              </a:rPr>
              <a:t>         刘德华是我心目中的偶像。我是他忠实的粉丝。他开演唱会，我一定会去；他拍的每一部电影我一定会看。我希望他不断进步。</a:t>
            </a:r>
            <a:endParaRPr lang="en-US" altLang="zh-CN" sz="3000" b="1" dirty="0" smtClean="0">
              <a:solidFill>
                <a:srgbClr val="FFFF00"/>
              </a:solidFill>
            </a:endParaRPr>
          </a:p>
          <a:p>
            <a:pPr>
              <a:lnSpc>
                <a:spcPct val="150000"/>
              </a:lnSpc>
            </a:pPr>
            <a:r>
              <a:rPr lang="en-US" altLang="zh-CN" sz="3000" b="1" dirty="0">
                <a:solidFill>
                  <a:srgbClr val="FFFF00"/>
                </a:solidFill>
              </a:rPr>
              <a:t> </a:t>
            </a:r>
            <a:r>
              <a:rPr lang="en-US" altLang="zh-CN" sz="3000" b="1" dirty="0" smtClean="0">
                <a:solidFill>
                  <a:srgbClr val="FFFF00"/>
                </a:solidFill>
              </a:rPr>
              <a:t>       </a:t>
            </a:r>
            <a:r>
              <a:rPr lang="zh-CN" altLang="en-US" sz="3000" b="1" dirty="0" smtClean="0">
                <a:solidFill>
                  <a:srgbClr val="FFFF00"/>
                </a:solidFill>
              </a:rPr>
              <a:t>同时，我也会学习他与人为善的品格和勤奋、敬业的精神。</a:t>
            </a:r>
            <a:endParaRPr lang="zh-CN" altLang="en-US" sz="3000" b="1" dirty="0">
              <a:solidFill>
                <a:srgbClr val="FFFF00"/>
              </a:solidFill>
            </a:endParaRPr>
          </a:p>
        </p:txBody>
      </p:sp>
    </p:spTree>
    <p:extLst>
      <p:ext uri="{BB962C8B-B14F-4D97-AF65-F5344CB8AC3E}">
        <p14:creationId xmlns:p14="http://schemas.microsoft.com/office/powerpoint/2010/main" val="4097030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介绍一位你喜欢的名人</a:t>
            </a:r>
            <a:endParaRPr lang="zh-CN" altLang="en-US" dirty="0"/>
          </a:p>
        </p:txBody>
      </p:sp>
      <p:sp>
        <p:nvSpPr>
          <p:cNvPr id="3" name="内容占位符 2"/>
          <p:cNvSpPr>
            <a:spLocks noGrp="1"/>
          </p:cNvSpPr>
          <p:nvPr>
            <p:ph sz="quarter" idx="1"/>
          </p:nvPr>
        </p:nvSpPr>
        <p:spPr>
          <a:xfrm>
            <a:off x="467544" y="1700808"/>
            <a:ext cx="8136904" cy="4788024"/>
          </a:xfrm>
        </p:spPr>
        <p:txBody>
          <a:bodyPr>
            <a:normAutofit/>
          </a:bodyPr>
          <a:lstStyle/>
          <a:p>
            <a:pPr>
              <a:lnSpc>
                <a:spcPct val="150000"/>
              </a:lnSpc>
            </a:pPr>
            <a:r>
              <a:rPr lang="en-US" altLang="zh-CN" sz="3200" b="1" dirty="0" smtClean="0"/>
              <a:t>1</a:t>
            </a:r>
            <a:r>
              <a:rPr lang="zh-CN" altLang="en-US" sz="3200" b="1" dirty="0" smtClean="0"/>
              <a:t>、包括：他</a:t>
            </a:r>
            <a:r>
              <a:rPr lang="en-US" altLang="zh-CN" sz="3200" b="1" dirty="0" smtClean="0"/>
              <a:t>/</a:t>
            </a:r>
            <a:r>
              <a:rPr lang="zh-CN" altLang="en-US" sz="3200" b="1" dirty="0" smtClean="0"/>
              <a:t>她的名字、国籍、长相（</a:t>
            </a:r>
            <a:r>
              <a:rPr lang="en-US" altLang="zh-CN" sz="3200" b="1" dirty="0" smtClean="0"/>
              <a:t>appearance</a:t>
            </a:r>
            <a:r>
              <a:rPr lang="zh-CN" altLang="en-US" sz="3200" b="1" dirty="0" smtClean="0"/>
              <a:t>）、职业</a:t>
            </a:r>
            <a:r>
              <a:rPr lang="en-US" altLang="zh-CN" sz="3200" b="1" dirty="0" smtClean="0"/>
              <a:t>(occupation)</a:t>
            </a:r>
            <a:r>
              <a:rPr lang="zh-CN" altLang="en-US" sz="3200" b="1" dirty="0" smtClean="0"/>
              <a:t>、婚姻、性格、爱好等。</a:t>
            </a:r>
            <a:endParaRPr lang="en-US" altLang="zh-CN" sz="3200" b="1" dirty="0" smtClean="0"/>
          </a:p>
          <a:p>
            <a:pPr>
              <a:lnSpc>
                <a:spcPct val="150000"/>
              </a:lnSpc>
            </a:pPr>
            <a:r>
              <a:rPr lang="en-US" altLang="zh-CN" sz="3200" b="1" dirty="0" smtClean="0"/>
              <a:t>2</a:t>
            </a:r>
            <a:r>
              <a:rPr lang="zh-CN" altLang="en-US" sz="3200" b="1" dirty="0" smtClean="0"/>
              <a:t>、说明你喜欢他</a:t>
            </a:r>
            <a:r>
              <a:rPr lang="en-US" altLang="zh-CN" sz="3200" b="1" dirty="0" smtClean="0"/>
              <a:t>/</a:t>
            </a:r>
            <a:r>
              <a:rPr lang="zh-CN" altLang="en-US" sz="3200" b="1" dirty="0" smtClean="0"/>
              <a:t>她的原因</a:t>
            </a:r>
            <a:endParaRPr lang="en-US" altLang="zh-CN" sz="3200" b="1" dirty="0" smtClean="0"/>
          </a:p>
          <a:p>
            <a:pPr>
              <a:lnSpc>
                <a:spcPct val="150000"/>
              </a:lnSpc>
            </a:pPr>
            <a:r>
              <a:rPr lang="en-US" altLang="zh-CN" sz="3200" b="1" dirty="0" smtClean="0"/>
              <a:t>3</a:t>
            </a:r>
            <a:r>
              <a:rPr lang="zh-CN" altLang="en-US" sz="3200" b="1" dirty="0" smtClean="0"/>
              <a:t>、他</a:t>
            </a:r>
            <a:r>
              <a:rPr lang="en-US" altLang="zh-CN" sz="3200" b="1" dirty="0" smtClean="0"/>
              <a:t>/</a:t>
            </a:r>
            <a:r>
              <a:rPr lang="zh-CN" altLang="en-US" sz="3200" b="1" dirty="0" smtClean="0"/>
              <a:t>她</a:t>
            </a:r>
            <a:r>
              <a:rPr lang="zh-CN" altLang="en-US" sz="3200" b="1" dirty="0"/>
              <a:t>对</a:t>
            </a:r>
            <a:r>
              <a:rPr lang="zh-CN" altLang="en-US" sz="3200" b="1" dirty="0" smtClean="0"/>
              <a:t>你的影响</a:t>
            </a:r>
            <a:endParaRPr lang="zh-CN" altLang="en-US" sz="3200" b="1" dirty="0"/>
          </a:p>
        </p:txBody>
      </p:sp>
    </p:spTree>
    <p:extLst>
      <p:ext uri="{BB962C8B-B14F-4D97-AF65-F5344CB8AC3E}">
        <p14:creationId xmlns:p14="http://schemas.microsoft.com/office/powerpoint/2010/main" val="89328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20016"/>
            <a:ext cx="7772400" cy="1143000"/>
          </a:xfrm>
        </p:spPr>
        <p:txBody>
          <a:bodyPr/>
          <a:lstStyle/>
          <a:p>
            <a:r>
              <a:rPr lang="en-US" altLang="zh-CN" b="1" dirty="0" smtClean="0"/>
              <a:t>《</a:t>
            </a:r>
            <a:r>
              <a:rPr lang="zh-CN" altLang="en-US" b="1" dirty="0" smtClean="0"/>
              <a:t>少年派的奇幻漂流</a:t>
            </a:r>
            <a:r>
              <a:rPr lang="en-US" altLang="zh-CN" b="1" dirty="0" smtClean="0"/>
              <a:t>》 life of Pi</a:t>
            </a:r>
            <a:endParaRPr lang="zh-CN" altLang="en-US" b="1" dirty="0"/>
          </a:p>
        </p:txBody>
      </p:sp>
      <p:sp>
        <p:nvSpPr>
          <p:cNvPr id="3" name="内容占位符 2"/>
          <p:cNvSpPr>
            <a:spLocks noGrp="1"/>
          </p:cNvSpPr>
          <p:nvPr>
            <p:ph sz="quarter" idx="1"/>
          </p:nvPr>
        </p:nvSpPr>
        <p:spPr>
          <a:xfrm>
            <a:off x="467544" y="1447800"/>
            <a:ext cx="8219256" cy="4789512"/>
          </a:xfrm>
        </p:spPr>
        <p:txBody>
          <a:bodyPr/>
          <a:lstStyle/>
          <a:p>
            <a:r>
              <a:rPr lang="zh-CN" altLang="en-US" b="1" dirty="0" smtClean="0"/>
              <a:t>你是什么时候看的这部电影？</a:t>
            </a:r>
            <a:endParaRPr lang="en-US" altLang="zh-CN" b="1" dirty="0" smtClean="0"/>
          </a:p>
          <a:p>
            <a:endParaRPr lang="en-US" altLang="zh-CN" b="1" dirty="0"/>
          </a:p>
          <a:p>
            <a:r>
              <a:rPr lang="zh-CN" altLang="en-US" b="1" dirty="0" smtClean="0"/>
              <a:t>你和谁一起看的这部电影？</a:t>
            </a:r>
            <a:endParaRPr lang="en-US" altLang="zh-CN" b="1" dirty="0" smtClean="0"/>
          </a:p>
          <a:p>
            <a:endParaRPr lang="en-US" altLang="zh-CN" b="1" dirty="0"/>
          </a:p>
          <a:p>
            <a:r>
              <a:rPr lang="zh-CN" altLang="en-US" b="1" dirty="0" smtClean="0"/>
              <a:t>这部电影讲的是什么故事？</a:t>
            </a:r>
            <a:endParaRPr lang="en-US" altLang="zh-CN" b="1" dirty="0" smtClean="0"/>
          </a:p>
          <a:p>
            <a:endParaRPr lang="en-US" altLang="zh-CN" b="1" dirty="0"/>
          </a:p>
          <a:p>
            <a:r>
              <a:rPr lang="zh-CN" altLang="en-US" b="1" dirty="0" smtClean="0"/>
              <a:t>你喜欢这部电影吗？为什么？</a:t>
            </a:r>
            <a:endParaRPr lang="en-US" altLang="zh-CN" b="1" dirty="0" smtClean="0"/>
          </a:p>
          <a:p>
            <a:endParaRPr lang="en-US" altLang="zh-CN" b="1" dirty="0"/>
          </a:p>
          <a:p>
            <a:r>
              <a:rPr lang="zh-CN" altLang="en-US" b="1" dirty="0" smtClean="0"/>
              <a:t>你知道这部电影的导演（</a:t>
            </a:r>
            <a:r>
              <a:rPr lang="en-US" altLang="zh-CN" b="1" dirty="0" smtClean="0"/>
              <a:t>director</a:t>
            </a:r>
            <a:r>
              <a:rPr lang="zh-CN" altLang="en-US" b="1" dirty="0" smtClean="0"/>
              <a:t>）是谁吗？</a:t>
            </a:r>
            <a:endParaRPr lang="zh-CN" altLang="en-US" b="1" dirty="0"/>
          </a:p>
        </p:txBody>
      </p:sp>
    </p:spTree>
    <p:extLst>
      <p:ext uri="{BB962C8B-B14F-4D97-AF65-F5344CB8AC3E}">
        <p14:creationId xmlns:p14="http://schemas.microsoft.com/office/powerpoint/2010/main" val="387531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口语训练</a:t>
            </a:r>
            <a:endParaRPr lang="zh-CN" altLang="en-US" dirty="0"/>
          </a:p>
        </p:txBody>
      </p:sp>
      <p:sp>
        <p:nvSpPr>
          <p:cNvPr id="3" name="内容占位符 2"/>
          <p:cNvSpPr>
            <a:spLocks noGrp="1"/>
          </p:cNvSpPr>
          <p:nvPr>
            <p:ph sz="quarter" idx="1"/>
          </p:nvPr>
        </p:nvSpPr>
        <p:spPr>
          <a:xfrm>
            <a:off x="395536" y="1447800"/>
            <a:ext cx="8291264" cy="4933528"/>
          </a:xfrm>
        </p:spPr>
        <p:txBody>
          <a:bodyPr>
            <a:normAutofit/>
          </a:bodyPr>
          <a:lstStyle/>
          <a:p>
            <a:r>
              <a:rPr lang="en-US" altLang="zh-CN" sz="3600" dirty="0"/>
              <a:t>1. </a:t>
            </a:r>
            <a:r>
              <a:rPr lang="zh-CN" altLang="zh-CN" sz="3600" dirty="0"/>
              <a:t>你喜欢和谁一起看电影，为什么？你每个月大约会看多少部电影</a:t>
            </a:r>
            <a:r>
              <a:rPr lang="zh-CN" altLang="zh-CN" sz="3600" dirty="0" smtClean="0"/>
              <a:t>？</a:t>
            </a:r>
            <a:endParaRPr lang="en-US" altLang="zh-CN" sz="3600" dirty="0" smtClean="0"/>
          </a:p>
          <a:p>
            <a:endParaRPr lang="zh-CN" altLang="zh-CN" sz="3600" dirty="0"/>
          </a:p>
          <a:p>
            <a:r>
              <a:rPr lang="en-US" altLang="zh-CN" sz="3600" dirty="0"/>
              <a:t>2. </a:t>
            </a:r>
            <a:r>
              <a:rPr lang="zh-CN" altLang="zh-CN" sz="3600" dirty="0"/>
              <a:t>你最近看了一部什么电影？简单介绍一下这部电影</a:t>
            </a:r>
            <a:r>
              <a:rPr lang="zh-CN" altLang="zh-CN" sz="3600" dirty="0" smtClean="0"/>
              <a:t>。</a:t>
            </a:r>
            <a:endParaRPr lang="en-US" altLang="zh-CN" sz="3600" dirty="0" smtClean="0"/>
          </a:p>
          <a:p>
            <a:endParaRPr lang="zh-CN" altLang="zh-CN" sz="3600" dirty="0"/>
          </a:p>
          <a:p>
            <a:r>
              <a:rPr lang="en-US" altLang="zh-CN" sz="3600" dirty="0"/>
              <a:t>3. </a:t>
            </a:r>
            <a:r>
              <a:rPr lang="zh-CN" altLang="zh-CN" sz="3600" dirty="0"/>
              <a:t>请你介绍一位你喜欢的名人，并说明自己为什么喜欢他</a:t>
            </a:r>
            <a:r>
              <a:rPr lang="en-US" altLang="zh-CN" sz="3600" dirty="0"/>
              <a:t>/</a:t>
            </a:r>
            <a:r>
              <a:rPr lang="zh-CN" altLang="zh-CN" sz="3600" dirty="0"/>
              <a:t>她。</a:t>
            </a:r>
          </a:p>
          <a:p>
            <a:endParaRPr lang="zh-CN" altLang="en-US" sz="3600" dirty="0"/>
          </a:p>
        </p:txBody>
      </p:sp>
    </p:spTree>
    <p:extLst>
      <p:ext uri="{BB962C8B-B14F-4D97-AF65-F5344CB8AC3E}">
        <p14:creationId xmlns:p14="http://schemas.microsoft.com/office/powerpoint/2010/main" val="994181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1052736"/>
            <a:ext cx="8219256" cy="5616624"/>
          </a:xfrm>
        </p:spPr>
        <p:txBody>
          <a:bodyPr>
            <a:normAutofit/>
          </a:bodyPr>
          <a:lstStyle/>
          <a:p>
            <a:r>
              <a:rPr lang="en-US" altLang="zh-CN" sz="3600" dirty="0"/>
              <a:t>1. </a:t>
            </a:r>
            <a:r>
              <a:rPr lang="zh-CN" altLang="en-US" sz="3600" dirty="0"/>
              <a:t>你喜欢看中国的电影吗？为什么</a:t>
            </a:r>
            <a:r>
              <a:rPr lang="zh-CN" altLang="en-US" sz="3600" dirty="0" smtClean="0"/>
              <a:t>？</a:t>
            </a:r>
            <a:endParaRPr lang="en-US" altLang="zh-CN" sz="3600" dirty="0" smtClean="0"/>
          </a:p>
          <a:p>
            <a:endParaRPr lang="zh-CN" altLang="en-US" sz="3600" dirty="0"/>
          </a:p>
          <a:p>
            <a:r>
              <a:rPr lang="en-US" altLang="zh-CN" sz="3600" dirty="0"/>
              <a:t>2. </a:t>
            </a:r>
            <a:r>
              <a:rPr lang="zh-CN" altLang="en-US" sz="3600" dirty="0"/>
              <a:t>李安是谁？关于李安的电影，你知道些什么</a:t>
            </a:r>
            <a:r>
              <a:rPr lang="zh-CN" altLang="en-US" sz="3600" dirty="0" smtClean="0"/>
              <a:t>？</a:t>
            </a:r>
            <a:endParaRPr lang="en-US" altLang="zh-CN" sz="3600" dirty="0" smtClean="0"/>
          </a:p>
          <a:p>
            <a:endParaRPr lang="zh-CN" altLang="en-US" sz="3600" dirty="0"/>
          </a:p>
          <a:p>
            <a:r>
              <a:rPr lang="en-US" altLang="zh-CN" sz="3600" dirty="0"/>
              <a:t>3. </a:t>
            </a:r>
            <a:r>
              <a:rPr lang="zh-CN" altLang="en-US" sz="3600" dirty="0"/>
              <a:t>请你介绍一位你最喜欢的歌星，或者一首你最喜欢的歌，并说明自己喜欢的原因。</a:t>
            </a:r>
          </a:p>
          <a:p>
            <a:endParaRPr lang="zh-CN" altLang="en-US" sz="3600" dirty="0"/>
          </a:p>
        </p:txBody>
      </p:sp>
    </p:spTree>
    <p:extLst>
      <p:ext uri="{BB962C8B-B14F-4D97-AF65-F5344CB8AC3E}">
        <p14:creationId xmlns:p14="http://schemas.microsoft.com/office/powerpoint/2010/main" val="418690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1447800"/>
            <a:ext cx="8435280" cy="4572000"/>
          </a:xfrm>
        </p:spPr>
        <p:txBody>
          <a:bodyPr>
            <a:normAutofit/>
          </a:bodyPr>
          <a:lstStyle/>
          <a:p>
            <a:r>
              <a:rPr lang="en-US" altLang="zh-CN" sz="3600" dirty="0"/>
              <a:t>1. </a:t>
            </a:r>
            <a:r>
              <a:rPr lang="zh-CN" altLang="zh-CN" sz="3600" dirty="0"/>
              <a:t>电影可以分成哪几类</a:t>
            </a:r>
            <a:r>
              <a:rPr lang="zh-CN" altLang="zh-CN" sz="3600" dirty="0" smtClean="0"/>
              <a:t>？</a:t>
            </a:r>
            <a:endParaRPr lang="en-US" altLang="zh-CN" sz="3600" dirty="0" smtClean="0"/>
          </a:p>
          <a:p>
            <a:endParaRPr lang="zh-CN" altLang="zh-CN" sz="3600" dirty="0"/>
          </a:p>
          <a:p>
            <a:r>
              <a:rPr lang="en-US" altLang="zh-CN" sz="3600" dirty="0"/>
              <a:t>2. </a:t>
            </a:r>
            <a:r>
              <a:rPr lang="zh-CN" altLang="zh-CN" sz="3600" dirty="0"/>
              <a:t>你喜欢看哪一类电影？为什么</a:t>
            </a:r>
            <a:r>
              <a:rPr lang="zh-CN" altLang="zh-CN" sz="3600" dirty="0" smtClean="0"/>
              <a:t>？</a:t>
            </a:r>
            <a:endParaRPr lang="en-US" altLang="zh-CN" sz="3600" dirty="0" smtClean="0"/>
          </a:p>
          <a:p>
            <a:endParaRPr lang="zh-CN" altLang="zh-CN" sz="3600" dirty="0"/>
          </a:p>
          <a:p>
            <a:r>
              <a:rPr lang="en-US" altLang="zh-CN" sz="3600" dirty="0"/>
              <a:t>3. </a:t>
            </a:r>
            <a:r>
              <a:rPr lang="zh-CN" altLang="zh-CN" sz="3600" dirty="0"/>
              <a:t>请你介绍一位你喜欢的作者或者一本你喜欢的书，并说明自己喜欢的原因。</a:t>
            </a:r>
          </a:p>
          <a:p>
            <a:endParaRPr lang="zh-CN" altLang="en-US" sz="3600" dirty="0"/>
          </a:p>
        </p:txBody>
      </p:sp>
    </p:spTree>
    <p:extLst>
      <p:ext uri="{BB962C8B-B14F-4D97-AF65-F5344CB8AC3E}">
        <p14:creationId xmlns:p14="http://schemas.microsoft.com/office/powerpoint/2010/main" val="2011510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7772400" cy="1052736"/>
          </a:xfrm>
        </p:spPr>
        <p:txBody>
          <a:bodyPr/>
          <a:lstStyle/>
          <a:p>
            <a:r>
              <a:rPr lang="zh-CN" altLang="en-US" dirty="0" smtClean="0"/>
              <a:t>中国电影的发展</a:t>
            </a:r>
            <a:endParaRPr lang="zh-CN" altLang="en-US" dirty="0"/>
          </a:p>
        </p:txBody>
      </p:sp>
      <p:sp>
        <p:nvSpPr>
          <p:cNvPr id="3" name="内容占位符 2"/>
          <p:cNvSpPr>
            <a:spLocks noGrp="1"/>
          </p:cNvSpPr>
          <p:nvPr>
            <p:ph sz="quarter" idx="1"/>
          </p:nvPr>
        </p:nvSpPr>
        <p:spPr>
          <a:xfrm>
            <a:off x="251520" y="1196752"/>
            <a:ext cx="8568952" cy="5328592"/>
          </a:xfrm>
        </p:spPr>
        <p:txBody>
          <a:bodyPr>
            <a:normAutofit/>
          </a:bodyPr>
          <a:lstStyle/>
          <a:p>
            <a:pPr>
              <a:lnSpc>
                <a:spcPct val="150000"/>
              </a:lnSpc>
            </a:pPr>
            <a:r>
              <a:rPr lang="en-US" altLang="zh-CN" sz="3200" b="1" dirty="0" smtClean="0"/>
              <a:t>         1905</a:t>
            </a:r>
            <a:r>
              <a:rPr lang="zh-CN" altLang="en-US" sz="3200" b="1" dirty="0" smtClean="0"/>
              <a:t>年，中国的第一部电影在北京前门上映。</a:t>
            </a:r>
            <a:r>
              <a:rPr lang="en-US" altLang="zh-CN" sz="3200" b="1" dirty="0" smtClean="0"/>
              <a:t>1931</a:t>
            </a:r>
            <a:r>
              <a:rPr lang="zh-CN" altLang="en-US" sz="3200" b="1" dirty="0" smtClean="0"/>
              <a:t>年，中国拍成了第一部有声电影。</a:t>
            </a:r>
            <a:endParaRPr lang="en-US" altLang="zh-CN" sz="3200" b="1" dirty="0" smtClean="0"/>
          </a:p>
          <a:p>
            <a:pPr>
              <a:lnSpc>
                <a:spcPct val="150000"/>
              </a:lnSpc>
            </a:pPr>
            <a:r>
              <a:rPr lang="en-US" altLang="zh-CN" sz="3200" b="1" dirty="0" smtClean="0"/>
              <a:t>         20</a:t>
            </a:r>
            <a:r>
              <a:rPr lang="zh-CN" altLang="en-US" sz="3200" b="1" dirty="0" smtClean="0"/>
              <a:t>世纪</a:t>
            </a:r>
            <a:r>
              <a:rPr lang="en-US" altLang="zh-CN" sz="3200" b="1" dirty="0" smtClean="0"/>
              <a:t>30</a:t>
            </a:r>
            <a:r>
              <a:rPr lang="zh-CN" altLang="en-US" sz="3200" b="1" dirty="0" smtClean="0"/>
              <a:t>年代的中国电影</a:t>
            </a:r>
            <a:r>
              <a:rPr lang="zh-CN" altLang="en-US" sz="3200" b="1" dirty="0" smtClean="0">
                <a:solidFill>
                  <a:srgbClr val="00B050"/>
                </a:solidFill>
              </a:rPr>
              <a:t>主题</a:t>
            </a:r>
            <a:r>
              <a:rPr lang="zh-CN" altLang="en-US" sz="3200" b="1" dirty="0" smtClean="0"/>
              <a:t>分为几</a:t>
            </a:r>
            <a:r>
              <a:rPr lang="zh-CN" altLang="en-US" sz="3200" b="1" dirty="0" smtClean="0">
                <a:solidFill>
                  <a:srgbClr val="00B050"/>
                </a:solidFill>
              </a:rPr>
              <a:t>类</a:t>
            </a:r>
            <a:r>
              <a:rPr lang="zh-CN" altLang="en-US" sz="3200" b="1" dirty="0" smtClean="0"/>
              <a:t>，有的</a:t>
            </a:r>
            <a:r>
              <a:rPr lang="zh-CN" altLang="en-US" sz="3200" b="1" dirty="0" smtClean="0">
                <a:solidFill>
                  <a:srgbClr val="00B050"/>
                </a:solidFill>
              </a:rPr>
              <a:t>反映农村</a:t>
            </a:r>
            <a:r>
              <a:rPr lang="zh-CN" altLang="en-US" sz="3200" b="1" dirty="0" smtClean="0"/>
              <a:t>悲苦的</a:t>
            </a:r>
            <a:r>
              <a:rPr lang="zh-CN" altLang="en-US" sz="3200" b="1" dirty="0" smtClean="0">
                <a:solidFill>
                  <a:srgbClr val="00B050"/>
                </a:solidFill>
              </a:rPr>
              <a:t>农民</a:t>
            </a:r>
            <a:r>
              <a:rPr lang="zh-CN" altLang="en-US" sz="3200" b="1" dirty="0" smtClean="0"/>
              <a:t>生活，如</a:t>
            </a:r>
            <a:r>
              <a:rPr lang="en-US" altLang="zh-CN" sz="3200" b="1" dirty="0" smtClean="0"/>
              <a:t>《</a:t>
            </a:r>
            <a:r>
              <a:rPr lang="zh-CN" altLang="en-US" sz="3200" b="1" dirty="0" smtClean="0"/>
              <a:t>春蚕</a:t>
            </a:r>
            <a:r>
              <a:rPr lang="en-US" altLang="zh-CN" sz="3200" b="1" dirty="0" smtClean="0"/>
              <a:t>》</a:t>
            </a:r>
            <a:r>
              <a:rPr lang="zh-CN" altLang="en-US" sz="3200" b="1" dirty="0" smtClean="0"/>
              <a:t>；有的反映</a:t>
            </a:r>
            <a:r>
              <a:rPr lang="zh-CN" altLang="en-US" sz="3200" b="1" dirty="0" smtClean="0">
                <a:solidFill>
                  <a:srgbClr val="00B050"/>
                </a:solidFill>
              </a:rPr>
              <a:t>都市底层</a:t>
            </a:r>
            <a:r>
              <a:rPr lang="zh-CN" altLang="en-US" sz="3200" b="1" dirty="0" smtClean="0"/>
              <a:t>人物的苦难</a:t>
            </a:r>
            <a:r>
              <a:rPr lang="zh-CN" altLang="en-US" sz="3200" b="1" dirty="0" smtClean="0">
                <a:solidFill>
                  <a:srgbClr val="00B050"/>
                </a:solidFill>
              </a:rPr>
              <a:t>境遇</a:t>
            </a:r>
            <a:r>
              <a:rPr lang="zh-CN" altLang="en-US" sz="3200" b="1" dirty="0" smtClean="0"/>
              <a:t>，如</a:t>
            </a:r>
            <a:r>
              <a:rPr lang="en-US" altLang="zh-CN" sz="3200" b="1" dirty="0" smtClean="0"/>
              <a:t>《</a:t>
            </a:r>
            <a:r>
              <a:rPr lang="zh-CN" altLang="en-US" sz="3200" b="1" dirty="0" smtClean="0"/>
              <a:t>马路天使</a:t>
            </a:r>
            <a:r>
              <a:rPr lang="en-US" altLang="zh-CN" sz="3200" b="1" dirty="0" smtClean="0"/>
              <a:t>》</a:t>
            </a:r>
            <a:r>
              <a:rPr lang="zh-CN" altLang="en-US" sz="3200" b="1" dirty="0" smtClean="0"/>
              <a:t>；有的反映</a:t>
            </a:r>
            <a:r>
              <a:rPr lang="zh-CN" altLang="en-US" sz="3200" b="1" dirty="0" smtClean="0">
                <a:solidFill>
                  <a:srgbClr val="00B050"/>
                </a:solidFill>
              </a:rPr>
              <a:t>小知识分子</a:t>
            </a:r>
            <a:r>
              <a:rPr lang="zh-CN" altLang="en-US" sz="3200" b="1" dirty="0" smtClean="0"/>
              <a:t>面临社会</a:t>
            </a:r>
            <a:r>
              <a:rPr lang="zh-CN" altLang="en-US" sz="3200" b="1" dirty="0" smtClean="0">
                <a:solidFill>
                  <a:srgbClr val="00B050"/>
                </a:solidFill>
              </a:rPr>
              <a:t>动荡</a:t>
            </a:r>
            <a:r>
              <a:rPr lang="zh-CN" altLang="en-US" sz="3200" b="1" dirty="0" smtClean="0"/>
              <a:t>时</a:t>
            </a:r>
            <a:r>
              <a:rPr lang="zh-CN" altLang="en-US" sz="3200" b="1" dirty="0" smtClean="0">
                <a:solidFill>
                  <a:srgbClr val="00B050"/>
                </a:solidFill>
              </a:rPr>
              <a:t>矛盾</a:t>
            </a:r>
            <a:r>
              <a:rPr lang="zh-CN" altLang="en-US" sz="3200" b="1" dirty="0" smtClean="0"/>
              <a:t>的心理，如</a:t>
            </a:r>
            <a:r>
              <a:rPr lang="en-US" altLang="zh-CN" sz="3200" b="1" dirty="0" smtClean="0"/>
              <a:t>《</a:t>
            </a:r>
            <a:r>
              <a:rPr lang="zh-CN" altLang="en-US" sz="3200" b="1" dirty="0" smtClean="0"/>
              <a:t>十字街头</a:t>
            </a:r>
            <a:r>
              <a:rPr lang="en-US" altLang="zh-CN" sz="3200" b="1" dirty="0" smtClean="0"/>
              <a:t>》</a:t>
            </a:r>
            <a:r>
              <a:rPr lang="zh-CN" altLang="en-US" sz="3200" b="1" dirty="0" smtClean="0"/>
              <a:t>。</a:t>
            </a:r>
            <a:endParaRPr lang="zh-CN" altLang="en-US" sz="3200" b="1" dirty="0"/>
          </a:p>
        </p:txBody>
      </p:sp>
      <p:sp>
        <p:nvSpPr>
          <p:cNvPr id="4" name="TextBox 3"/>
          <p:cNvSpPr txBox="1"/>
          <p:nvPr/>
        </p:nvSpPr>
        <p:spPr>
          <a:xfrm>
            <a:off x="5652120" y="3360074"/>
            <a:ext cx="1553630" cy="430887"/>
          </a:xfrm>
          <a:prstGeom prst="rect">
            <a:avLst/>
          </a:prstGeom>
          <a:noFill/>
        </p:spPr>
        <p:txBody>
          <a:bodyPr wrap="none" rtlCol="0">
            <a:spAutoFit/>
          </a:bodyPr>
          <a:lstStyle/>
          <a:p>
            <a:r>
              <a:rPr lang="en-US" altLang="zh-CN" sz="2200" dirty="0" smtClean="0">
                <a:solidFill>
                  <a:srgbClr val="00B050"/>
                </a:solidFill>
              </a:rPr>
              <a:t>Theme</a:t>
            </a:r>
            <a:r>
              <a:rPr lang="en-US" altLang="zh-CN" sz="2200" dirty="0">
                <a:solidFill>
                  <a:srgbClr val="00B050"/>
                </a:solidFill>
              </a:rPr>
              <a:t>/</a:t>
            </a:r>
            <a:r>
              <a:rPr lang="en-US" altLang="zh-CN" sz="2200" dirty="0" smtClean="0">
                <a:solidFill>
                  <a:srgbClr val="00B050"/>
                </a:solidFill>
              </a:rPr>
              <a:t>topic</a:t>
            </a:r>
            <a:endParaRPr lang="zh-CN" altLang="en-US" sz="2200" dirty="0">
              <a:solidFill>
                <a:srgbClr val="00B050"/>
              </a:solidFill>
            </a:endParaRPr>
          </a:p>
        </p:txBody>
      </p:sp>
      <p:sp>
        <p:nvSpPr>
          <p:cNvPr id="5" name="TextBox 4"/>
          <p:cNvSpPr txBox="1"/>
          <p:nvPr/>
        </p:nvSpPr>
        <p:spPr>
          <a:xfrm>
            <a:off x="7852936" y="3396393"/>
            <a:ext cx="1030274" cy="430887"/>
          </a:xfrm>
          <a:prstGeom prst="rect">
            <a:avLst/>
          </a:prstGeom>
          <a:noFill/>
        </p:spPr>
        <p:txBody>
          <a:bodyPr wrap="square" rtlCol="0">
            <a:spAutoFit/>
          </a:bodyPr>
          <a:lstStyle/>
          <a:p>
            <a:r>
              <a:rPr lang="en-US" altLang="zh-CN" sz="2200" dirty="0" smtClean="0">
                <a:solidFill>
                  <a:srgbClr val="00B050"/>
                </a:solidFill>
              </a:rPr>
              <a:t>Kind</a:t>
            </a:r>
          </a:p>
        </p:txBody>
      </p:sp>
      <p:sp>
        <p:nvSpPr>
          <p:cNvPr id="6" name="TextBox 5"/>
          <p:cNvSpPr txBox="1"/>
          <p:nvPr/>
        </p:nvSpPr>
        <p:spPr>
          <a:xfrm>
            <a:off x="1403648" y="4031930"/>
            <a:ext cx="1080120" cy="430887"/>
          </a:xfrm>
          <a:prstGeom prst="rect">
            <a:avLst/>
          </a:prstGeom>
          <a:noFill/>
        </p:spPr>
        <p:txBody>
          <a:bodyPr wrap="square" rtlCol="0">
            <a:spAutoFit/>
          </a:bodyPr>
          <a:lstStyle/>
          <a:p>
            <a:r>
              <a:rPr lang="en-US" altLang="zh-CN" sz="2200" dirty="0" smtClean="0">
                <a:solidFill>
                  <a:srgbClr val="00B050"/>
                </a:solidFill>
              </a:rPr>
              <a:t>reflect</a:t>
            </a:r>
            <a:endParaRPr lang="zh-CN" altLang="en-US" sz="2200" dirty="0">
              <a:solidFill>
                <a:srgbClr val="00B050"/>
              </a:solidFill>
            </a:endParaRPr>
          </a:p>
        </p:txBody>
      </p:sp>
      <p:sp>
        <p:nvSpPr>
          <p:cNvPr id="7" name="TextBox 6"/>
          <p:cNvSpPr txBox="1"/>
          <p:nvPr/>
        </p:nvSpPr>
        <p:spPr>
          <a:xfrm>
            <a:off x="2452056" y="4031930"/>
            <a:ext cx="833883" cy="430887"/>
          </a:xfrm>
          <a:prstGeom prst="rect">
            <a:avLst/>
          </a:prstGeom>
          <a:noFill/>
        </p:spPr>
        <p:txBody>
          <a:bodyPr wrap="none" rtlCol="0">
            <a:spAutoFit/>
          </a:bodyPr>
          <a:lstStyle/>
          <a:p>
            <a:r>
              <a:rPr lang="en-US" altLang="zh-CN" sz="2200" dirty="0" smtClean="0">
                <a:solidFill>
                  <a:srgbClr val="00B050"/>
                </a:solidFill>
              </a:rPr>
              <a:t>village</a:t>
            </a:r>
            <a:endParaRPr lang="zh-CN" altLang="en-US" sz="2200" dirty="0">
              <a:solidFill>
                <a:srgbClr val="00B050"/>
              </a:solidFill>
            </a:endParaRPr>
          </a:p>
        </p:txBody>
      </p:sp>
      <p:sp>
        <p:nvSpPr>
          <p:cNvPr id="8" name="TextBox 7"/>
          <p:cNvSpPr txBox="1"/>
          <p:nvPr/>
        </p:nvSpPr>
        <p:spPr>
          <a:xfrm>
            <a:off x="4283968" y="4057915"/>
            <a:ext cx="881010" cy="430887"/>
          </a:xfrm>
          <a:prstGeom prst="rect">
            <a:avLst/>
          </a:prstGeom>
          <a:noFill/>
        </p:spPr>
        <p:txBody>
          <a:bodyPr wrap="none" rtlCol="0">
            <a:spAutoFit/>
          </a:bodyPr>
          <a:lstStyle/>
          <a:p>
            <a:r>
              <a:rPr lang="en-US" altLang="zh-CN" sz="2200" dirty="0" smtClean="0">
                <a:solidFill>
                  <a:srgbClr val="00B050"/>
                </a:solidFill>
              </a:rPr>
              <a:t>farmer</a:t>
            </a:r>
            <a:endParaRPr lang="zh-CN" altLang="en-US" sz="2200" dirty="0">
              <a:solidFill>
                <a:srgbClr val="00B050"/>
              </a:solidFill>
            </a:endParaRPr>
          </a:p>
        </p:txBody>
      </p:sp>
      <p:sp>
        <p:nvSpPr>
          <p:cNvPr id="9" name="TextBox 8"/>
          <p:cNvSpPr txBox="1"/>
          <p:nvPr/>
        </p:nvSpPr>
        <p:spPr>
          <a:xfrm>
            <a:off x="2328745" y="4797152"/>
            <a:ext cx="556563" cy="430887"/>
          </a:xfrm>
          <a:prstGeom prst="rect">
            <a:avLst/>
          </a:prstGeom>
          <a:noFill/>
        </p:spPr>
        <p:txBody>
          <a:bodyPr wrap="none" rtlCol="0">
            <a:spAutoFit/>
          </a:bodyPr>
          <a:lstStyle/>
          <a:p>
            <a:r>
              <a:rPr lang="en-US" altLang="zh-CN" sz="2200" dirty="0" smtClean="0">
                <a:solidFill>
                  <a:srgbClr val="00B050"/>
                </a:solidFill>
              </a:rPr>
              <a:t>city</a:t>
            </a:r>
            <a:endParaRPr lang="zh-CN" altLang="en-US" sz="2200" dirty="0">
              <a:solidFill>
                <a:srgbClr val="00B050"/>
              </a:solidFill>
            </a:endParaRPr>
          </a:p>
        </p:txBody>
      </p:sp>
      <p:sp>
        <p:nvSpPr>
          <p:cNvPr id="10" name="TextBox 9"/>
          <p:cNvSpPr txBox="1"/>
          <p:nvPr/>
        </p:nvSpPr>
        <p:spPr>
          <a:xfrm>
            <a:off x="3059832" y="4797152"/>
            <a:ext cx="938077" cy="430887"/>
          </a:xfrm>
          <a:prstGeom prst="rect">
            <a:avLst/>
          </a:prstGeom>
          <a:noFill/>
        </p:spPr>
        <p:txBody>
          <a:bodyPr wrap="none" rtlCol="0">
            <a:spAutoFit/>
          </a:bodyPr>
          <a:lstStyle/>
          <a:p>
            <a:r>
              <a:rPr lang="en-US" altLang="zh-CN" sz="2200" dirty="0" smtClean="0">
                <a:solidFill>
                  <a:srgbClr val="00B050"/>
                </a:solidFill>
              </a:rPr>
              <a:t>bottom</a:t>
            </a:r>
            <a:endParaRPr lang="zh-CN" altLang="en-US" sz="2200" dirty="0">
              <a:solidFill>
                <a:srgbClr val="00B050"/>
              </a:solidFill>
            </a:endParaRPr>
          </a:p>
        </p:txBody>
      </p:sp>
      <p:sp>
        <p:nvSpPr>
          <p:cNvPr id="11" name="TextBox 10"/>
          <p:cNvSpPr txBox="1"/>
          <p:nvPr/>
        </p:nvSpPr>
        <p:spPr>
          <a:xfrm>
            <a:off x="5760384" y="4797151"/>
            <a:ext cx="1187880" cy="430888"/>
          </a:xfrm>
          <a:prstGeom prst="rect">
            <a:avLst/>
          </a:prstGeom>
          <a:noFill/>
        </p:spPr>
        <p:txBody>
          <a:bodyPr wrap="square" rtlCol="0">
            <a:spAutoFit/>
          </a:bodyPr>
          <a:lstStyle/>
          <a:p>
            <a:r>
              <a:rPr lang="en-US" altLang="zh-CN" sz="2200" dirty="0" smtClean="0">
                <a:solidFill>
                  <a:srgbClr val="00B050"/>
                </a:solidFill>
              </a:rPr>
              <a:t>situation</a:t>
            </a:r>
            <a:endParaRPr lang="zh-CN" altLang="en-US" sz="2200" dirty="0">
              <a:solidFill>
                <a:srgbClr val="00B050"/>
              </a:solidFill>
            </a:endParaRPr>
          </a:p>
        </p:txBody>
      </p:sp>
      <p:sp>
        <p:nvSpPr>
          <p:cNvPr id="12" name="TextBox 11"/>
          <p:cNvSpPr txBox="1"/>
          <p:nvPr/>
        </p:nvSpPr>
        <p:spPr>
          <a:xfrm>
            <a:off x="4724473" y="5517232"/>
            <a:ext cx="1313180" cy="430887"/>
          </a:xfrm>
          <a:prstGeom prst="rect">
            <a:avLst/>
          </a:prstGeom>
          <a:noFill/>
        </p:spPr>
        <p:txBody>
          <a:bodyPr wrap="none" rtlCol="0">
            <a:spAutoFit/>
          </a:bodyPr>
          <a:lstStyle/>
          <a:p>
            <a:r>
              <a:rPr lang="en-US" altLang="zh-CN" sz="2200" dirty="0" smtClean="0">
                <a:solidFill>
                  <a:srgbClr val="00B050"/>
                </a:solidFill>
              </a:rPr>
              <a:t>intellectual</a:t>
            </a:r>
            <a:endParaRPr lang="zh-CN" altLang="en-US" sz="2200" dirty="0">
              <a:solidFill>
                <a:srgbClr val="00B050"/>
              </a:solidFill>
            </a:endParaRPr>
          </a:p>
        </p:txBody>
      </p:sp>
      <p:sp>
        <p:nvSpPr>
          <p:cNvPr id="13" name="TextBox 12"/>
          <p:cNvSpPr txBox="1"/>
          <p:nvPr/>
        </p:nvSpPr>
        <p:spPr>
          <a:xfrm>
            <a:off x="7510302" y="5569835"/>
            <a:ext cx="1306448" cy="430887"/>
          </a:xfrm>
          <a:prstGeom prst="rect">
            <a:avLst/>
          </a:prstGeom>
          <a:noFill/>
        </p:spPr>
        <p:txBody>
          <a:bodyPr wrap="none" rtlCol="0">
            <a:spAutoFit/>
          </a:bodyPr>
          <a:lstStyle/>
          <a:p>
            <a:r>
              <a:rPr lang="en-US" altLang="zh-CN" sz="2200" dirty="0" smtClean="0">
                <a:solidFill>
                  <a:srgbClr val="00B050"/>
                </a:solidFill>
              </a:rPr>
              <a:t>Revolution</a:t>
            </a:r>
            <a:endParaRPr lang="zh-CN" altLang="en-US" sz="2200" dirty="0">
              <a:solidFill>
                <a:srgbClr val="00B050"/>
              </a:solidFill>
            </a:endParaRPr>
          </a:p>
        </p:txBody>
      </p:sp>
      <p:sp>
        <p:nvSpPr>
          <p:cNvPr id="14" name="TextBox 13"/>
          <p:cNvSpPr txBox="1"/>
          <p:nvPr/>
        </p:nvSpPr>
        <p:spPr>
          <a:xfrm>
            <a:off x="1301734" y="6237312"/>
            <a:ext cx="1201611" cy="430887"/>
          </a:xfrm>
          <a:prstGeom prst="rect">
            <a:avLst/>
          </a:prstGeom>
          <a:noFill/>
        </p:spPr>
        <p:txBody>
          <a:bodyPr wrap="none" rtlCol="0">
            <a:spAutoFit/>
          </a:bodyPr>
          <a:lstStyle/>
          <a:p>
            <a:r>
              <a:rPr lang="en-US" altLang="zh-CN" sz="2200" dirty="0" smtClean="0">
                <a:solidFill>
                  <a:srgbClr val="00B050"/>
                </a:solidFill>
              </a:rPr>
              <a:t>struggling</a:t>
            </a:r>
            <a:endParaRPr lang="zh-CN" altLang="en-US" sz="2200" dirty="0">
              <a:solidFill>
                <a:srgbClr val="00B050"/>
              </a:solidFill>
            </a:endParaRPr>
          </a:p>
        </p:txBody>
      </p:sp>
    </p:spTree>
    <p:extLst>
      <p:ext uri="{BB962C8B-B14F-4D97-AF65-F5344CB8AC3E}">
        <p14:creationId xmlns:p14="http://schemas.microsoft.com/office/powerpoint/2010/main" val="319289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3074" name="Picture 2" descr="d:\software\sogo\360\360se6\USERDA~1\Temp\01232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9573"/>
            <a:ext cx="2592288" cy="33181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oftware\sogo\360\360se6\USERDA~1\Temp\200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32857"/>
            <a:ext cx="4464496" cy="3355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software\sogo\360\360se6\USERDA~1\Temp\SE165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441254"/>
            <a:ext cx="4464496" cy="32743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software\sogo\360\360se6\USERDA~1\Temp\20109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447702"/>
            <a:ext cx="2592288" cy="326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92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oftware\sogo\360\360se6\USERDA~1\Temp\4A36A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544" y="3190173"/>
            <a:ext cx="3457690" cy="3464619"/>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sz="quarter" idx="1"/>
          </p:nvPr>
        </p:nvSpPr>
        <p:spPr>
          <a:xfrm>
            <a:off x="226976" y="12778"/>
            <a:ext cx="8496944" cy="6224534"/>
          </a:xfrm>
        </p:spPr>
        <p:txBody>
          <a:bodyPr>
            <a:noAutofit/>
          </a:bodyPr>
          <a:lstStyle/>
          <a:p>
            <a:pPr>
              <a:lnSpc>
                <a:spcPct val="200000"/>
              </a:lnSpc>
            </a:pPr>
            <a:r>
              <a:rPr lang="en-US" altLang="zh-CN" sz="3200" b="1" dirty="0" smtClean="0"/>
              <a:t>         20</a:t>
            </a:r>
            <a:r>
              <a:rPr lang="zh-CN" altLang="en-US" sz="3200" b="1" dirty="0" smtClean="0"/>
              <a:t>世纪</a:t>
            </a:r>
            <a:r>
              <a:rPr lang="en-US" altLang="zh-CN" sz="3200" b="1" dirty="0" smtClean="0"/>
              <a:t>40</a:t>
            </a:r>
            <a:r>
              <a:rPr lang="zh-CN" altLang="en-US" sz="3200" b="1" dirty="0" smtClean="0"/>
              <a:t>年代，中国电影进入了另一个</a:t>
            </a:r>
            <a:r>
              <a:rPr lang="zh-CN" altLang="en-US" sz="3200" b="1" dirty="0" smtClean="0">
                <a:solidFill>
                  <a:srgbClr val="00B050"/>
                </a:solidFill>
              </a:rPr>
              <a:t>黄金时期</a:t>
            </a:r>
            <a:r>
              <a:rPr lang="zh-CN" altLang="en-US" sz="3200" b="1" dirty="0" smtClean="0"/>
              <a:t>，电影艺术</a:t>
            </a:r>
            <a:r>
              <a:rPr lang="zh-CN" altLang="en-US" sz="3200" b="1" dirty="0" smtClean="0">
                <a:solidFill>
                  <a:srgbClr val="00B050"/>
                </a:solidFill>
              </a:rPr>
              <a:t>达到</a:t>
            </a:r>
            <a:r>
              <a:rPr lang="zh-CN" altLang="en-US" sz="3200" b="1" dirty="0" smtClean="0"/>
              <a:t>了新的</a:t>
            </a:r>
            <a:r>
              <a:rPr lang="zh-CN" altLang="en-US" sz="3200" b="1" dirty="0" smtClean="0">
                <a:solidFill>
                  <a:srgbClr val="00B050"/>
                </a:solidFill>
              </a:rPr>
              <a:t>高峰</a:t>
            </a:r>
            <a:r>
              <a:rPr lang="zh-CN" altLang="en-US" sz="3200" b="1" dirty="0" smtClean="0"/>
              <a:t>，</a:t>
            </a:r>
            <a:r>
              <a:rPr lang="zh-CN" altLang="en-US" sz="3200" b="1" dirty="0" smtClean="0">
                <a:solidFill>
                  <a:srgbClr val="00B050"/>
                </a:solidFill>
              </a:rPr>
              <a:t>诞生</a:t>
            </a:r>
            <a:r>
              <a:rPr lang="zh-CN" altLang="en-US" sz="3200" b="1" dirty="0" smtClean="0"/>
              <a:t>了一</a:t>
            </a:r>
            <a:r>
              <a:rPr lang="zh-CN" altLang="en-US" sz="3200" b="1" dirty="0" smtClean="0">
                <a:solidFill>
                  <a:srgbClr val="00B050"/>
                </a:solidFill>
              </a:rPr>
              <a:t>批经典之作</a:t>
            </a:r>
            <a:r>
              <a:rPr lang="zh-CN" altLang="en-US" sz="3200" b="1" dirty="0" smtClean="0"/>
              <a:t>，如</a:t>
            </a:r>
            <a:r>
              <a:rPr lang="en-US" altLang="zh-CN" sz="3200" b="1" dirty="0" smtClean="0"/>
              <a:t>《</a:t>
            </a:r>
            <a:r>
              <a:rPr lang="zh-CN" altLang="en-US" sz="3200" b="1" dirty="0" smtClean="0"/>
              <a:t>万家灯火</a:t>
            </a:r>
            <a:r>
              <a:rPr lang="en-US" altLang="zh-CN" sz="3200" b="1" dirty="0"/>
              <a:t>》</a:t>
            </a:r>
            <a:r>
              <a:rPr lang="zh-CN" altLang="en-US" sz="3200" b="1" dirty="0" smtClean="0"/>
              <a:t>等。</a:t>
            </a:r>
            <a:endParaRPr lang="en-US" altLang="zh-CN" sz="3200" b="1" dirty="0" smtClean="0"/>
          </a:p>
        </p:txBody>
      </p:sp>
      <p:sp>
        <p:nvSpPr>
          <p:cNvPr id="5" name="TextBox 4"/>
          <p:cNvSpPr txBox="1"/>
          <p:nvPr/>
        </p:nvSpPr>
        <p:spPr>
          <a:xfrm>
            <a:off x="682080" y="1838733"/>
            <a:ext cx="1674689" cy="430887"/>
          </a:xfrm>
          <a:prstGeom prst="rect">
            <a:avLst/>
          </a:prstGeom>
          <a:noFill/>
        </p:spPr>
        <p:txBody>
          <a:bodyPr wrap="none" rtlCol="0">
            <a:spAutoFit/>
          </a:bodyPr>
          <a:lstStyle/>
          <a:p>
            <a:r>
              <a:rPr lang="en-US" altLang="zh-CN" sz="2200" dirty="0" smtClean="0">
                <a:solidFill>
                  <a:srgbClr val="00B050"/>
                </a:solidFill>
              </a:rPr>
              <a:t>Golden period</a:t>
            </a:r>
            <a:endParaRPr lang="zh-CN" altLang="en-US" sz="2200" dirty="0">
              <a:solidFill>
                <a:srgbClr val="00B050"/>
              </a:solidFill>
            </a:endParaRPr>
          </a:p>
        </p:txBody>
      </p:sp>
      <p:sp>
        <p:nvSpPr>
          <p:cNvPr id="6" name="TextBox 5"/>
          <p:cNvSpPr txBox="1"/>
          <p:nvPr/>
        </p:nvSpPr>
        <p:spPr>
          <a:xfrm>
            <a:off x="4465982" y="1838732"/>
            <a:ext cx="734175" cy="430887"/>
          </a:xfrm>
          <a:prstGeom prst="rect">
            <a:avLst/>
          </a:prstGeom>
          <a:noFill/>
        </p:spPr>
        <p:txBody>
          <a:bodyPr wrap="none" rtlCol="0">
            <a:spAutoFit/>
          </a:bodyPr>
          <a:lstStyle/>
          <a:p>
            <a:r>
              <a:rPr lang="en-US" altLang="zh-CN" sz="2200" dirty="0" smtClean="0">
                <a:solidFill>
                  <a:srgbClr val="00B050"/>
                </a:solidFill>
              </a:rPr>
              <a:t>reach</a:t>
            </a:r>
            <a:endParaRPr lang="zh-CN" altLang="en-US" sz="2200" dirty="0">
              <a:solidFill>
                <a:srgbClr val="00B050"/>
              </a:solidFill>
            </a:endParaRPr>
          </a:p>
        </p:txBody>
      </p:sp>
      <p:sp>
        <p:nvSpPr>
          <p:cNvPr id="7" name="TextBox 6"/>
          <p:cNvSpPr txBox="1"/>
          <p:nvPr/>
        </p:nvSpPr>
        <p:spPr>
          <a:xfrm>
            <a:off x="6409287" y="1819646"/>
            <a:ext cx="792088" cy="445385"/>
          </a:xfrm>
          <a:prstGeom prst="rect">
            <a:avLst/>
          </a:prstGeom>
          <a:noFill/>
        </p:spPr>
        <p:txBody>
          <a:bodyPr wrap="square" rtlCol="0">
            <a:spAutoFit/>
          </a:bodyPr>
          <a:lstStyle/>
          <a:p>
            <a:r>
              <a:rPr lang="en-US" altLang="zh-CN" sz="2200" dirty="0" smtClean="0">
                <a:solidFill>
                  <a:srgbClr val="00B050"/>
                </a:solidFill>
              </a:rPr>
              <a:t>top</a:t>
            </a:r>
            <a:endParaRPr lang="zh-CN" altLang="en-US" sz="2200" dirty="0">
              <a:solidFill>
                <a:srgbClr val="00B050"/>
              </a:solidFill>
            </a:endParaRPr>
          </a:p>
        </p:txBody>
      </p:sp>
      <p:sp>
        <p:nvSpPr>
          <p:cNvPr id="8" name="TextBox 7"/>
          <p:cNvSpPr txBox="1"/>
          <p:nvPr/>
        </p:nvSpPr>
        <p:spPr>
          <a:xfrm>
            <a:off x="7647148" y="1819646"/>
            <a:ext cx="792088" cy="430887"/>
          </a:xfrm>
          <a:prstGeom prst="rect">
            <a:avLst/>
          </a:prstGeom>
          <a:noFill/>
        </p:spPr>
        <p:txBody>
          <a:bodyPr wrap="square" rtlCol="0">
            <a:spAutoFit/>
          </a:bodyPr>
          <a:lstStyle/>
          <a:p>
            <a:r>
              <a:rPr lang="en-US" altLang="zh-CN" sz="2200" dirty="0" smtClean="0">
                <a:solidFill>
                  <a:srgbClr val="00B050"/>
                </a:solidFill>
              </a:rPr>
              <a:t>born</a:t>
            </a:r>
            <a:endParaRPr lang="zh-CN" altLang="en-US" sz="2200" dirty="0">
              <a:solidFill>
                <a:srgbClr val="00B050"/>
              </a:solidFill>
            </a:endParaRPr>
          </a:p>
        </p:txBody>
      </p:sp>
      <p:sp>
        <p:nvSpPr>
          <p:cNvPr id="9" name="TextBox 8"/>
          <p:cNvSpPr txBox="1"/>
          <p:nvPr/>
        </p:nvSpPr>
        <p:spPr>
          <a:xfrm>
            <a:off x="1225391" y="2766927"/>
            <a:ext cx="3250057" cy="430887"/>
          </a:xfrm>
          <a:prstGeom prst="rect">
            <a:avLst/>
          </a:prstGeom>
          <a:noFill/>
        </p:spPr>
        <p:txBody>
          <a:bodyPr wrap="none" rtlCol="0">
            <a:spAutoFit/>
          </a:bodyPr>
          <a:lstStyle/>
          <a:p>
            <a:r>
              <a:rPr lang="en-US" altLang="zh-CN" sz="2200" dirty="0" smtClean="0">
                <a:solidFill>
                  <a:srgbClr val="00B050"/>
                </a:solidFill>
              </a:rPr>
              <a:t>A number of good production</a:t>
            </a:r>
            <a:endParaRPr lang="zh-CN" altLang="en-US" sz="2200" dirty="0">
              <a:solidFill>
                <a:srgbClr val="00B050"/>
              </a:solidFill>
            </a:endParaRPr>
          </a:p>
        </p:txBody>
      </p:sp>
    </p:spTree>
    <p:extLst>
      <p:ext uri="{BB962C8B-B14F-4D97-AF65-F5344CB8AC3E}">
        <p14:creationId xmlns:p14="http://schemas.microsoft.com/office/powerpoint/2010/main" val="25259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404664"/>
            <a:ext cx="8435280" cy="6048672"/>
          </a:xfrm>
        </p:spPr>
        <p:txBody>
          <a:bodyPr>
            <a:normAutofit fontScale="92500" lnSpcReduction="20000"/>
          </a:bodyPr>
          <a:lstStyle/>
          <a:p>
            <a:pPr>
              <a:lnSpc>
                <a:spcPct val="200000"/>
              </a:lnSpc>
            </a:pPr>
            <a:r>
              <a:rPr lang="en-US" altLang="zh-CN" sz="3200" b="1" dirty="0"/>
              <a:t> </a:t>
            </a:r>
            <a:r>
              <a:rPr lang="en-US" altLang="zh-CN" sz="3200" b="1" dirty="0" smtClean="0"/>
              <a:t>        1949</a:t>
            </a:r>
            <a:r>
              <a:rPr lang="zh-CN" altLang="en-US" sz="3200" b="1" dirty="0"/>
              <a:t>年新中国成立以后一直到“</a:t>
            </a:r>
            <a:r>
              <a:rPr lang="zh-CN" altLang="en-US" sz="3200" b="1" dirty="0">
                <a:solidFill>
                  <a:srgbClr val="00B050"/>
                </a:solidFill>
              </a:rPr>
              <a:t>文化大革命</a:t>
            </a:r>
            <a:r>
              <a:rPr lang="zh-CN" altLang="en-US" sz="3200" b="1" dirty="0"/>
              <a:t>”之前（</a:t>
            </a:r>
            <a:r>
              <a:rPr lang="en-US" altLang="zh-CN" sz="3200" b="1" dirty="0"/>
              <a:t>1966</a:t>
            </a:r>
            <a:r>
              <a:rPr lang="zh-CN" altLang="en-US" sz="3200" b="1" dirty="0"/>
              <a:t>年），中国成立了一批电影</a:t>
            </a:r>
            <a:r>
              <a:rPr lang="zh-CN" altLang="en-US" sz="3200" b="1" dirty="0">
                <a:solidFill>
                  <a:srgbClr val="00B050"/>
                </a:solidFill>
              </a:rPr>
              <a:t>基地</a:t>
            </a:r>
            <a:r>
              <a:rPr lang="zh-CN" altLang="en-US" sz="3200" b="1" dirty="0"/>
              <a:t>，如北京电影</a:t>
            </a:r>
            <a:r>
              <a:rPr lang="zh-CN" altLang="en-US" sz="3200" b="1" dirty="0">
                <a:solidFill>
                  <a:srgbClr val="00B050"/>
                </a:solidFill>
              </a:rPr>
              <a:t>制片厂</a:t>
            </a:r>
            <a:r>
              <a:rPr lang="zh-CN" altLang="en-US" sz="3200" b="1" dirty="0"/>
              <a:t>、上海电影制片厂等</a:t>
            </a:r>
            <a:r>
              <a:rPr lang="zh-CN" altLang="en-US" sz="3200" b="1" dirty="0" smtClean="0"/>
              <a:t>，</a:t>
            </a:r>
            <a:r>
              <a:rPr lang="zh-CN" altLang="en-US" sz="3200" b="1" dirty="0" smtClean="0">
                <a:solidFill>
                  <a:srgbClr val="00B050"/>
                </a:solidFill>
              </a:rPr>
              <a:t>制做</a:t>
            </a:r>
            <a:r>
              <a:rPr lang="zh-CN" altLang="en-US" sz="3200" b="1" dirty="0"/>
              <a:t>了一批优秀的电影，如</a:t>
            </a:r>
            <a:r>
              <a:rPr lang="en-US" altLang="zh-CN" sz="3200" b="1" dirty="0"/>
              <a:t>《</a:t>
            </a:r>
            <a:r>
              <a:rPr lang="zh-CN" altLang="en-US" sz="3200" b="1" dirty="0"/>
              <a:t>早春二月</a:t>
            </a:r>
            <a:r>
              <a:rPr lang="en-US" altLang="zh-CN" sz="3200" b="1" dirty="0"/>
              <a:t>》</a:t>
            </a:r>
            <a:r>
              <a:rPr lang="zh-CN" altLang="en-US" sz="3200" b="1" dirty="0"/>
              <a:t>等。“</a:t>
            </a:r>
            <a:r>
              <a:rPr lang="zh-CN" altLang="en-US" sz="3200" b="1" dirty="0">
                <a:solidFill>
                  <a:srgbClr val="00B050"/>
                </a:solidFill>
              </a:rPr>
              <a:t>文革</a:t>
            </a:r>
            <a:r>
              <a:rPr lang="zh-CN" altLang="en-US" sz="3200" b="1" dirty="0"/>
              <a:t>”期间（</a:t>
            </a:r>
            <a:r>
              <a:rPr lang="en-US" altLang="zh-CN" sz="3200" b="1" dirty="0"/>
              <a:t>1966-1976</a:t>
            </a:r>
            <a:r>
              <a:rPr lang="zh-CN" altLang="en-US" sz="3200" b="1" dirty="0"/>
              <a:t>），电影受到了较大的</a:t>
            </a:r>
            <a:r>
              <a:rPr lang="zh-CN" altLang="en-US" sz="3200" b="1" dirty="0">
                <a:solidFill>
                  <a:srgbClr val="00B050"/>
                </a:solidFill>
              </a:rPr>
              <a:t>影响</a:t>
            </a:r>
            <a:r>
              <a:rPr lang="zh-CN" altLang="en-US" sz="3200" b="1" dirty="0"/>
              <a:t>，但</a:t>
            </a:r>
            <a:r>
              <a:rPr lang="en-US" altLang="zh-CN" sz="3200" b="1" dirty="0"/>
              <a:t>20</a:t>
            </a:r>
            <a:r>
              <a:rPr lang="zh-CN" altLang="en-US" sz="3200" b="1" dirty="0"/>
              <a:t>世纪</a:t>
            </a:r>
            <a:r>
              <a:rPr lang="en-US" altLang="zh-CN" sz="3200" b="1" dirty="0"/>
              <a:t>70</a:t>
            </a:r>
            <a:r>
              <a:rPr lang="zh-CN" altLang="en-US" sz="3200" b="1" dirty="0"/>
              <a:t>年代的一些电影</a:t>
            </a:r>
            <a:r>
              <a:rPr lang="zh-CN" altLang="en-US" sz="3200" b="1" dirty="0">
                <a:solidFill>
                  <a:srgbClr val="00B050"/>
                </a:solidFill>
              </a:rPr>
              <a:t>仍然</a:t>
            </a:r>
            <a:r>
              <a:rPr lang="zh-CN" altLang="en-US" sz="3200" b="1" dirty="0"/>
              <a:t>受到人们的喜爱，如</a:t>
            </a:r>
            <a:r>
              <a:rPr lang="en-US" altLang="zh-CN" sz="3200" b="1" dirty="0"/>
              <a:t>《</a:t>
            </a:r>
            <a:r>
              <a:rPr lang="zh-CN" altLang="en-US" sz="3200" b="1" dirty="0"/>
              <a:t>闪闪的红星</a:t>
            </a:r>
            <a:r>
              <a:rPr lang="en-US" altLang="zh-CN" sz="3200" b="1" dirty="0"/>
              <a:t>》</a:t>
            </a:r>
            <a:r>
              <a:rPr lang="zh-CN" altLang="en-US" sz="3200" b="1" dirty="0"/>
              <a:t>等。</a:t>
            </a:r>
          </a:p>
        </p:txBody>
      </p:sp>
      <p:sp>
        <p:nvSpPr>
          <p:cNvPr id="4" name="TextBox 3"/>
          <p:cNvSpPr txBox="1"/>
          <p:nvPr/>
        </p:nvSpPr>
        <p:spPr>
          <a:xfrm>
            <a:off x="6732240" y="1124744"/>
            <a:ext cx="2146870" cy="430887"/>
          </a:xfrm>
          <a:prstGeom prst="rect">
            <a:avLst/>
          </a:prstGeom>
          <a:noFill/>
        </p:spPr>
        <p:txBody>
          <a:bodyPr wrap="none" rtlCol="0">
            <a:spAutoFit/>
          </a:bodyPr>
          <a:lstStyle/>
          <a:p>
            <a:r>
              <a:rPr lang="en-US" altLang="zh-CN" sz="2200" dirty="0" smtClean="0">
                <a:solidFill>
                  <a:srgbClr val="00B050"/>
                </a:solidFill>
              </a:rPr>
              <a:t>Cultural revolution</a:t>
            </a:r>
            <a:endParaRPr lang="zh-CN" altLang="en-US" sz="2200" dirty="0">
              <a:solidFill>
                <a:srgbClr val="00B050"/>
              </a:solidFill>
            </a:endParaRPr>
          </a:p>
        </p:txBody>
      </p:sp>
      <p:sp>
        <p:nvSpPr>
          <p:cNvPr id="5" name="TextBox 4"/>
          <p:cNvSpPr txBox="1"/>
          <p:nvPr/>
        </p:nvSpPr>
        <p:spPr>
          <a:xfrm>
            <a:off x="7101636" y="1916832"/>
            <a:ext cx="854740" cy="430887"/>
          </a:xfrm>
          <a:prstGeom prst="rect">
            <a:avLst/>
          </a:prstGeom>
          <a:noFill/>
        </p:spPr>
        <p:txBody>
          <a:bodyPr wrap="square" rtlCol="0">
            <a:spAutoFit/>
          </a:bodyPr>
          <a:lstStyle/>
          <a:p>
            <a:r>
              <a:rPr lang="en-US" altLang="zh-CN" sz="2200" dirty="0" smtClean="0">
                <a:solidFill>
                  <a:srgbClr val="00B050"/>
                </a:solidFill>
              </a:rPr>
              <a:t>bases</a:t>
            </a:r>
            <a:endParaRPr lang="zh-CN" altLang="en-US" sz="2200" dirty="0">
              <a:solidFill>
                <a:srgbClr val="00B050"/>
              </a:solidFill>
            </a:endParaRPr>
          </a:p>
        </p:txBody>
      </p:sp>
      <p:sp>
        <p:nvSpPr>
          <p:cNvPr id="6" name="TextBox 5"/>
          <p:cNvSpPr txBox="1"/>
          <p:nvPr/>
        </p:nvSpPr>
        <p:spPr>
          <a:xfrm>
            <a:off x="2244417" y="2636912"/>
            <a:ext cx="936104" cy="430887"/>
          </a:xfrm>
          <a:prstGeom prst="rect">
            <a:avLst/>
          </a:prstGeom>
          <a:noFill/>
        </p:spPr>
        <p:txBody>
          <a:bodyPr wrap="square" rtlCol="0">
            <a:spAutoFit/>
          </a:bodyPr>
          <a:lstStyle/>
          <a:p>
            <a:r>
              <a:rPr lang="en-US" altLang="zh-CN" sz="2200" dirty="0" smtClean="0">
                <a:solidFill>
                  <a:srgbClr val="00B050"/>
                </a:solidFill>
              </a:rPr>
              <a:t>studio</a:t>
            </a:r>
            <a:endParaRPr lang="zh-CN" altLang="en-US" sz="2200" dirty="0">
              <a:solidFill>
                <a:srgbClr val="00B050"/>
              </a:solidFill>
            </a:endParaRPr>
          </a:p>
        </p:txBody>
      </p:sp>
      <p:sp>
        <p:nvSpPr>
          <p:cNvPr id="7" name="TextBox 6"/>
          <p:cNvSpPr txBox="1"/>
          <p:nvPr/>
        </p:nvSpPr>
        <p:spPr>
          <a:xfrm>
            <a:off x="7232588" y="2665957"/>
            <a:ext cx="723788" cy="430887"/>
          </a:xfrm>
          <a:prstGeom prst="rect">
            <a:avLst/>
          </a:prstGeom>
          <a:noFill/>
        </p:spPr>
        <p:txBody>
          <a:bodyPr wrap="none" rtlCol="0">
            <a:spAutoFit/>
          </a:bodyPr>
          <a:lstStyle/>
          <a:p>
            <a:r>
              <a:rPr lang="en-US" altLang="zh-CN" sz="2200" dirty="0" smtClean="0">
                <a:solidFill>
                  <a:srgbClr val="00B050"/>
                </a:solidFill>
              </a:rPr>
              <a:t>make</a:t>
            </a:r>
            <a:endParaRPr lang="zh-CN" altLang="en-US" sz="2200" dirty="0">
              <a:solidFill>
                <a:srgbClr val="00B050"/>
              </a:solidFill>
            </a:endParaRPr>
          </a:p>
        </p:txBody>
      </p:sp>
      <p:sp>
        <p:nvSpPr>
          <p:cNvPr id="8" name="TextBox 7"/>
          <p:cNvSpPr txBox="1"/>
          <p:nvPr/>
        </p:nvSpPr>
        <p:spPr>
          <a:xfrm>
            <a:off x="7067898" y="4411081"/>
            <a:ext cx="1426741" cy="430887"/>
          </a:xfrm>
          <a:prstGeom prst="rect">
            <a:avLst/>
          </a:prstGeom>
          <a:noFill/>
        </p:spPr>
        <p:txBody>
          <a:bodyPr wrap="square" rtlCol="0">
            <a:spAutoFit/>
          </a:bodyPr>
          <a:lstStyle/>
          <a:p>
            <a:r>
              <a:rPr lang="en-US" altLang="zh-CN" sz="2200" dirty="0" smtClean="0">
                <a:solidFill>
                  <a:srgbClr val="00B050"/>
                </a:solidFill>
              </a:rPr>
              <a:t>influence</a:t>
            </a:r>
            <a:endParaRPr lang="zh-CN" altLang="en-US" sz="2200" dirty="0">
              <a:solidFill>
                <a:srgbClr val="00B050"/>
              </a:solidFill>
            </a:endParaRPr>
          </a:p>
        </p:txBody>
      </p:sp>
      <p:sp>
        <p:nvSpPr>
          <p:cNvPr id="9" name="TextBox 8"/>
          <p:cNvSpPr txBox="1"/>
          <p:nvPr/>
        </p:nvSpPr>
        <p:spPr>
          <a:xfrm>
            <a:off x="5335720" y="5229200"/>
            <a:ext cx="920831" cy="430887"/>
          </a:xfrm>
          <a:prstGeom prst="rect">
            <a:avLst/>
          </a:prstGeom>
          <a:noFill/>
        </p:spPr>
        <p:txBody>
          <a:bodyPr wrap="square" rtlCol="0">
            <a:spAutoFit/>
          </a:bodyPr>
          <a:lstStyle/>
          <a:p>
            <a:r>
              <a:rPr lang="en-US" altLang="zh-CN" sz="2200" dirty="0" smtClean="0">
                <a:solidFill>
                  <a:srgbClr val="00B050"/>
                </a:solidFill>
              </a:rPr>
              <a:t>still</a:t>
            </a:r>
            <a:endParaRPr lang="zh-CN" altLang="en-US" sz="2200" dirty="0">
              <a:solidFill>
                <a:srgbClr val="00B050"/>
              </a:solidFill>
            </a:endParaRPr>
          </a:p>
        </p:txBody>
      </p:sp>
    </p:spTree>
    <p:extLst>
      <p:ext uri="{BB962C8B-B14F-4D97-AF65-F5344CB8AC3E}">
        <p14:creationId xmlns:p14="http://schemas.microsoft.com/office/powerpoint/2010/main" val="19850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software\sogo\360\360se6\USERDA~1\Temp\203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56" y="199660"/>
            <a:ext cx="4762500" cy="309562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sz="quarter" idx="1"/>
          </p:nvPr>
        </p:nvSpPr>
        <p:spPr>
          <a:xfrm>
            <a:off x="0" y="3645024"/>
            <a:ext cx="3779912" cy="3096344"/>
          </a:xfrm>
        </p:spPr>
        <p:txBody>
          <a:bodyPr>
            <a:normAutofit/>
          </a:bodyPr>
          <a:lstStyle/>
          <a:p>
            <a:r>
              <a:rPr lang="en-US" altLang="zh-CN" b="1" dirty="0" smtClean="0"/>
              <a:t>《</a:t>
            </a:r>
            <a:r>
              <a:rPr lang="zh-CN" altLang="en-US" b="1" dirty="0" smtClean="0"/>
              <a:t>早春二月</a:t>
            </a:r>
            <a:r>
              <a:rPr lang="en-US" altLang="zh-CN" b="1" dirty="0" smtClean="0"/>
              <a:t>》1963</a:t>
            </a:r>
            <a:r>
              <a:rPr lang="zh-CN" altLang="en-US" b="1" dirty="0" smtClean="0"/>
              <a:t>年</a:t>
            </a:r>
            <a:endParaRPr lang="en-US" altLang="zh-CN" dirty="0" smtClean="0"/>
          </a:p>
          <a:p>
            <a:r>
              <a:rPr lang="zh-CN" altLang="en-US" dirty="0" smtClean="0"/>
              <a:t>北京电影制片厂</a:t>
            </a:r>
            <a:endParaRPr lang="en-US" altLang="zh-CN" dirty="0" smtClean="0"/>
          </a:p>
          <a:p>
            <a:r>
              <a:rPr lang="zh-CN" altLang="en-US" dirty="0" smtClean="0"/>
              <a:t>导演谢铁骊</a:t>
            </a:r>
            <a:endParaRPr lang="en-US" altLang="zh-CN" dirty="0" smtClean="0"/>
          </a:p>
          <a:p>
            <a:r>
              <a:rPr lang="en-US" altLang="zh-CN" b="1" dirty="0" smtClean="0"/>
              <a:t>《</a:t>
            </a:r>
            <a:r>
              <a:rPr lang="zh-CN" altLang="en-US" b="1" dirty="0" smtClean="0"/>
              <a:t>闪闪的红星</a:t>
            </a:r>
            <a:r>
              <a:rPr lang="en-US" altLang="zh-CN" b="1" dirty="0" smtClean="0"/>
              <a:t>》1974</a:t>
            </a:r>
            <a:r>
              <a:rPr lang="zh-CN" altLang="en-US" b="1" dirty="0" smtClean="0"/>
              <a:t>年</a:t>
            </a:r>
            <a:r>
              <a:rPr lang="zh-CN" altLang="en-US" dirty="0" smtClean="0"/>
              <a:t>，</a:t>
            </a:r>
            <a:endParaRPr lang="en-US" altLang="zh-CN" dirty="0" smtClean="0"/>
          </a:p>
          <a:p>
            <a:r>
              <a:rPr lang="zh-CN" altLang="en-US" dirty="0" smtClean="0"/>
              <a:t>八一电影制片厂</a:t>
            </a:r>
            <a:endParaRPr lang="en-US" altLang="zh-CN" dirty="0" smtClean="0"/>
          </a:p>
          <a:p>
            <a:r>
              <a:rPr lang="zh-CN" altLang="en-US" dirty="0" smtClean="0"/>
              <a:t>李昂导演</a:t>
            </a:r>
            <a:endParaRPr lang="zh-CN" altLang="en-US" dirty="0"/>
          </a:p>
        </p:txBody>
      </p:sp>
      <p:pic>
        <p:nvPicPr>
          <p:cNvPr id="1026" name="Picture 2" descr="d:\software\sogo\360\360se6\USERDA~1\Temp\1328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39"/>
            <a:ext cx="38004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software\sogo\360\360se6\USERDA~1\Temp\0188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149" y="3861047"/>
            <a:ext cx="523875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95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0" y="260648"/>
            <a:ext cx="8892480" cy="6912768"/>
          </a:xfrm>
        </p:spPr>
        <p:txBody>
          <a:bodyPr>
            <a:noAutofit/>
          </a:bodyPr>
          <a:lstStyle/>
          <a:p>
            <a:pPr>
              <a:lnSpc>
                <a:spcPct val="150000"/>
              </a:lnSpc>
            </a:pPr>
            <a:r>
              <a:rPr lang="zh-CN" altLang="en-US" sz="3000" b="1" dirty="0" smtClean="0"/>
              <a:t>         从</a:t>
            </a:r>
            <a:r>
              <a:rPr lang="en-US" altLang="zh-CN" sz="3000" b="1" dirty="0" smtClean="0"/>
              <a:t>1978</a:t>
            </a:r>
            <a:r>
              <a:rPr lang="zh-CN" altLang="en-US" sz="3000" b="1" dirty="0" smtClean="0"/>
              <a:t>年开始，中国</a:t>
            </a:r>
            <a:r>
              <a:rPr lang="zh-CN" altLang="en-US" sz="3000" b="1" dirty="0" smtClean="0">
                <a:solidFill>
                  <a:srgbClr val="00B050"/>
                </a:solidFill>
              </a:rPr>
              <a:t>实行</a:t>
            </a:r>
            <a:r>
              <a:rPr lang="zh-CN" altLang="en-US" sz="3000" b="1" dirty="0" smtClean="0"/>
              <a:t>了改革开放政策，中国电影又走向了新的</a:t>
            </a:r>
            <a:r>
              <a:rPr lang="zh-CN" altLang="en-US" sz="3000" b="1" dirty="0" smtClean="0">
                <a:solidFill>
                  <a:srgbClr val="00B050"/>
                </a:solidFill>
              </a:rPr>
              <a:t>高峰</a:t>
            </a:r>
            <a:r>
              <a:rPr lang="zh-CN" altLang="en-US" sz="3000" b="1" dirty="0" smtClean="0"/>
              <a:t>。</a:t>
            </a:r>
            <a:r>
              <a:rPr lang="en-US" altLang="zh-CN" sz="3000" b="1" dirty="0" smtClean="0"/>
              <a:t>20</a:t>
            </a:r>
            <a:r>
              <a:rPr lang="zh-CN" altLang="en-US" sz="3000" b="1" dirty="0" smtClean="0"/>
              <a:t>世纪</a:t>
            </a:r>
            <a:r>
              <a:rPr lang="en-US" altLang="zh-CN" sz="3000" b="1" dirty="0" smtClean="0"/>
              <a:t>80</a:t>
            </a:r>
            <a:r>
              <a:rPr lang="zh-CN" altLang="en-US" sz="3000" b="1" dirty="0" smtClean="0"/>
              <a:t>年代，陈凯歌的</a:t>
            </a:r>
            <a:r>
              <a:rPr lang="en-US" altLang="zh-CN" sz="3000" b="1" dirty="0" smtClean="0"/>
              <a:t>《</a:t>
            </a:r>
            <a:r>
              <a:rPr lang="zh-CN" altLang="en-US" sz="3000" b="1" dirty="0" smtClean="0"/>
              <a:t>黄土地</a:t>
            </a:r>
            <a:r>
              <a:rPr lang="en-US" altLang="zh-CN" sz="3000" b="1" dirty="0" smtClean="0"/>
              <a:t>》</a:t>
            </a:r>
            <a:r>
              <a:rPr lang="zh-CN" altLang="en-US" sz="3000" b="1" dirty="0" smtClean="0"/>
              <a:t>、张艺谋的</a:t>
            </a:r>
            <a:r>
              <a:rPr lang="en-US" altLang="zh-CN" sz="3000" b="1" dirty="0" smtClean="0"/>
              <a:t>《</a:t>
            </a:r>
            <a:r>
              <a:rPr lang="zh-CN" altLang="en-US" sz="3000" b="1" dirty="0" smtClean="0"/>
              <a:t>红高粱</a:t>
            </a:r>
            <a:r>
              <a:rPr lang="en-US" altLang="zh-CN" sz="3000" b="1" dirty="0" smtClean="0"/>
              <a:t>》</a:t>
            </a:r>
            <a:r>
              <a:rPr lang="zh-CN" altLang="en-US" sz="3000" b="1" dirty="0" smtClean="0"/>
              <a:t>让世界</a:t>
            </a:r>
            <a:r>
              <a:rPr lang="zh-CN" altLang="en-US" sz="3000" b="1" dirty="0" smtClean="0">
                <a:solidFill>
                  <a:srgbClr val="00B050"/>
                </a:solidFill>
              </a:rPr>
              <a:t>重新</a:t>
            </a:r>
            <a:r>
              <a:rPr lang="zh-CN" altLang="en-US" sz="3000" b="1" dirty="0" smtClean="0"/>
              <a:t>认识了中国电影。</a:t>
            </a:r>
            <a:r>
              <a:rPr lang="en-US" altLang="zh-CN" sz="3000" b="1" dirty="0" smtClean="0"/>
              <a:t>90</a:t>
            </a:r>
            <a:r>
              <a:rPr lang="zh-CN" altLang="en-US" sz="3000" b="1" dirty="0" smtClean="0"/>
              <a:t>年代后，中国电影的</a:t>
            </a:r>
            <a:r>
              <a:rPr lang="zh-CN" altLang="en-US" sz="3000" b="1" dirty="0" smtClean="0">
                <a:solidFill>
                  <a:srgbClr val="00B050"/>
                </a:solidFill>
              </a:rPr>
              <a:t>综合实力</a:t>
            </a:r>
            <a:r>
              <a:rPr lang="zh-CN" altLang="en-US" sz="3000" b="1" dirty="0" smtClean="0"/>
              <a:t>开始增强，多部影片进入了国际市场，例如张艺谋</a:t>
            </a:r>
            <a:r>
              <a:rPr lang="en-US" altLang="zh-CN" sz="3000" b="1" dirty="0" smtClean="0"/>
              <a:t>2002</a:t>
            </a:r>
            <a:r>
              <a:rPr lang="zh-CN" altLang="en-US" sz="3000" b="1" dirty="0" smtClean="0"/>
              <a:t>年导演的</a:t>
            </a:r>
            <a:r>
              <a:rPr lang="en-US" altLang="zh-CN" sz="3000" b="1" dirty="0" smtClean="0"/>
              <a:t>《</a:t>
            </a:r>
            <a:r>
              <a:rPr lang="zh-CN" altLang="en-US" sz="3000" b="1" dirty="0" smtClean="0"/>
              <a:t>英雄</a:t>
            </a:r>
            <a:r>
              <a:rPr lang="en-US" altLang="zh-CN" sz="3000" b="1" dirty="0" smtClean="0"/>
              <a:t>》</a:t>
            </a:r>
            <a:r>
              <a:rPr lang="zh-CN" altLang="en-US" sz="3000" b="1" dirty="0" smtClean="0"/>
              <a:t>成为了第一部进入</a:t>
            </a:r>
            <a:r>
              <a:rPr lang="zh-CN" altLang="en-US" sz="3000" b="1" dirty="0" smtClean="0">
                <a:solidFill>
                  <a:srgbClr val="00B050"/>
                </a:solidFill>
              </a:rPr>
              <a:t>美国主流电影院</a:t>
            </a:r>
            <a:r>
              <a:rPr lang="zh-CN" altLang="en-US" sz="3000" b="1" dirty="0" smtClean="0"/>
              <a:t>放映的中国电影。还有些电影不仅获得了国际大奖，而且</a:t>
            </a:r>
            <a:r>
              <a:rPr lang="zh-CN" altLang="en-US" sz="3000" b="1" dirty="0" smtClean="0">
                <a:solidFill>
                  <a:srgbClr val="00B050"/>
                </a:solidFill>
              </a:rPr>
              <a:t>票房收入可观</a:t>
            </a:r>
            <a:r>
              <a:rPr lang="zh-CN" altLang="en-US" sz="3000" b="1" dirty="0" smtClean="0"/>
              <a:t>。</a:t>
            </a:r>
            <a:endParaRPr lang="zh-CN" altLang="en-US" sz="3000" b="1" dirty="0"/>
          </a:p>
        </p:txBody>
      </p:sp>
      <p:sp>
        <p:nvSpPr>
          <p:cNvPr id="4" name="TextBox 3"/>
          <p:cNvSpPr txBox="1"/>
          <p:nvPr/>
        </p:nvSpPr>
        <p:spPr>
          <a:xfrm>
            <a:off x="4355976" y="764704"/>
            <a:ext cx="1440160" cy="430887"/>
          </a:xfrm>
          <a:prstGeom prst="rect">
            <a:avLst/>
          </a:prstGeom>
          <a:noFill/>
        </p:spPr>
        <p:txBody>
          <a:bodyPr wrap="square" rtlCol="0">
            <a:spAutoFit/>
          </a:bodyPr>
          <a:lstStyle/>
          <a:p>
            <a:r>
              <a:rPr lang="en-US" altLang="zh-CN" sz="2200" dirty="0" smtClean="0">
                <a:solidFill>
                  <a:srgbClr val="00B050"/>
                </a:solidFill>
              </a:rPr>
              <a:t>Carry out</a:t>
            </a:r>
            <a:endParaRPr lang="zh-CN" altLang="en-US" sz="2200" dirty="0">
              <a:solidFill>
                <a:srgbClr val="00B050"/>
              </a:solidFill>
            </a:endParaRPr>
          </a:p>
        </p:txBody>
      </p:sp>
      <p:sp>
        <p:nvSpPr>
          <p:cNvPr id="5" name="TextBox 4"/>
          <p:cNvSpPr txBox="1"/>
          <p:nvPr/>
        </p:nvSpPr>
        <p:spPr>
          <a:xfrm>
            <a:off x="7380312" y="2132856"/>
            <a:ext cx="1763688" cy="430887"/>
          </a:xfrm>
          <a:prstGeom prst="rect">
            <a:avLst/>
          </a:prstGeom>
          <a:noFill/>
        </p:spPr>
        <p:txBody>
          <a:bodyPr wrap="square" rtlCol="0">
            <a:spAutoFit/>
          </a:bodyPr>
          <a:lstStyle/>
          <a:p>
            <a:r>
              <a:rPr lang="en-US" altLang="zh-CN" sz="2200" dirty="0" smtClean="0">
                <a:solidFill>
                  <a:srgbClr val="00B050"/>
                </a:solidFill>
              </a:rPr>
              <a:t>Again/ renew</a:t>
            </a:r>
            <a:endParaRPr lang="zh-CN" altLang="en-US" sz="2200" dirty="0">
              <a:solidFill>
                <a:srgbClr val="00B050"/>
              </a:solidFill>
            </a:endParaRPr>
          </a:p>
        </p:txBody>
      </p:sp>
      <p:sp>
        <p:nvSpPr>
          <p:cNvPr id="7" name="TextBox 6"/>
          <p:cNvSpPr txBox="1"/>
          <p:nvPr/>
        </p:nvSpPr>
        <p:spPr>
          <a:xfrm>
            <a:off x="6627474" y="2924943"/>
            <a:ext cx="2543031" cy="430887"/>
          </a:xfrm>
          <a:prstGeom prst="rect">
            <a:avLst/>
          </a:prstGeom>
          <a:noFill/>
        </p:spPr>
        <p:txBody>
          <a:bodyPr wrap="square" rtlCol="0">
            <a:spAutoFit/>
          </a:bodyPr>
          <a:lstStyle/>
          <a:p>
            <a:r>
              <a:rPr lang="en-US" altLang="zh-CN" sz="2200" dirty="0" smtClean="0">
                <a:solidFill>
                  <a:srgbClr val="00B050"/>
                </a:solidFill>
              </a:rPr>
              <a:t>Integrated strength</a:t>
            </a:r>
            <a:endParaRPr lang="zh-CN" altLang="en-US" sz="2200" dirty="0">
              <a:solidFill>
                <a:srgbClr val="00B050"/>
              </a:solidFill>
            </a:endParaRPr>
          </a:p>
        </p:txBody>
      </p:sp>
      <p:sp>
        <p:nvSpPr>
          <p:cNvPr id="8" name="TextBox 7"/>
          <p:cNvSpPr txBox="1"/>
          <p:nvPr/>
        </p:nvSpPr>
        <p:spPr>
          <a:xfrm>
            <a:off x="2592288" y="5733256"/>
            <a:ext cx="1763688" cy="430887"/>
          </a:xfrm>
          <a:prstGeom prst="rect">
            <a:avLst/>
          </a:prstGeom>
          <a:noFill/>
        </p:spPr>
        <p:txBody>
          <a:bodyPr wrap="square" rtlCol="0">
            <a:spAutoFit/>
          </a:bodyPr>
          <a:lstStyle/>
          <a:p>
            <a:r>
              <a:rPr lang="en-US" altLang="zh-CN" sz="2200" dirty="0" smtClean="0">
                <a:solidFill>
                  <a:srgbClr val="00B050"/>
                </a:solidFill>
              </a:rPr>
              <a:t>Box office</a:t>
            </a:r>
            <a:endParaRPr lang="zh-CN" altLang="en-US" sz="2200" dirty="0">
              <a:solidFill>
                <a:srgbClr val="00B050"/>
              </a:solidFill>
            </a:endParaRPr>
          </a:p>
        </p:txBody>
      </p:sp>
      <p:sp>
        <p:nvSpPr>
          <p:cNvPr id="9" name="TextBox 8"/>
          <p:cNvSpPr txBox="1"/>
          <p:nvPr/>
        </p:nvSpPr>
        <p:spPr>
          <a:xfrm>
            <a:off x="4194212" y="5733255"/>
            <a:ext cx="1763688" cy="430887"/>
          </a:xfrm>
          <a:prstGeom prst="rect">
            <a:avLst/>
          </a:prstGeom>
          <a:noFill/>
        </p:spPr>
        <p:txBody>
          <a:bodyPr wrap="square" rtlCol="0">
            <a:spAutoFit/>
          </a:bodyPr>
          <a:lstStyle/>
          <a:p>
            <a:r>
              <a:rPr lang="en-US" altLang="zh-CN" sz="2200" dirty="0" smtClean="0">
                <a:solidFill>
                  <a:srgbClr val="00B050"/>
                </a:solidFill>
              </a:rPr>
              <a:t>considerable</a:t>
            </a:r>
            <a:endParaRPr lang="zh-CN" altLang="en-US" sz="2200" dirty="0">
              <a:solidFill>
                <a:srgbClr val="00B050"/>
              </a:solidFill>
            </a:endParaRPr>
          </a:p>
        </p:txBody>
      </p:sp>
    </p:spTree>
    <p:extLst>
      <p:ext uri="{BB962C8B-B14F-4D97-AF65-F5344CB8AC3E}">
        <p14:creationId xmlns:p14="http://schemas.microsoft.com/office/powerpoint/2010/main" val="2010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a:xfrm>
            <a:off x="702045" y="4221088"/>
            <a:ext cx="4017640" cy="2302768"/>
          </a:xfrm>
        </p:spPr>
        <p:txBody>
          <a:bodyPr/>
          <a:lstStyle/>
          <a:p>
            <a:r>
              <a:rPr lang="en-US" altLang="zh-CN" b="1" dirty="0"/>
              <a:t>《</a:t>
            </a:r>
            <a:r>
              <a:rPr lang="zh-CN" altLang="en-US" b="1" dirty="0"/>
              <a:t>红高粱</a:t>
            </a:r>
            <a:r>
              <a:rPr lang="en-US" altLang="zh-CN" b="1" dirty="0"/>
              <a:t>》</a:t>
            </a:r>
            <a:r>
              <a:rPr lang="en-US" altLang="zh-CN" b="1" dirty="0" smtClean="0"/>
              <a:t>1986</a:t>
            </a:r>
          </a:p>
          <a:p>
            <a:r>
              <a:rPr lang="en-US" altLang="zh-CN" b="1" dirty="0" smtClean="0"/>
              <a:t>《</a:t>
            </a:r>
            <a:r>
              <a:rPr lang="zh-CN" altLang="en-US" b="1" dirty="0" smtClean="0"/>
              <a:t>英雄</a:t>
            </a:r>
            <a:r>
              <a:rPr lang="en-US" altLang="zh-CN" b="1" dirty="0" smtClean="0"/>
              <a:t>》2002</a:t>
            </a:r>
          </a:p>
          <a:p>
            <a:r>
              <a:rPr lang="zh-CN" altLang="en-US" dirty="0" smtClean="0"/>
              <a:t>  导演：张艺谋</a:t>
            </a:r>
            <a:endParaRPr lang="en-US" altLang="zh-CN" dirty="0" smtClean="0"/>
          </a:p>
          <a:p>
            <a:endParaRPr lang="zh-CN" altLang="en-US" dirty="0"/>
          </a:p>
        </p:txBody>
      </p:sp>
      <p:pic>
        <p:nvPicPr>
          <p:cNvPr id="5122" name="Picture 2" descr="d:\software\sogo\360\360se6\USERDA~1\Temp\2012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258" y="692696"/>
            <a:ext cx="3955399" cy="55709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software\sogo\360\360se6\USERDA~1\Temp\143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08" y="692696"/>
            <a:ext cx="4531705" cy="282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8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8110"/>
            <a:ext cx="7772400" cy="936830"/>
          </a:xfrm>
        </p:spPr>
        <p:txBody>
          <a:bodyPr/>
          <a:lstStyle/>
          <a:p>
            <a:r>
              <a:rPr lang="zh-CN" altLang="en-US" dirty="0" smtClean="0"/>
              <a:t>说说和电影相关的词汇</a:t>
            </a:r>
            <a:endParaRPr lang="zh-CN" altLang="en-US" dirty="0"/>
          </a:p>
        </p:txBody>
      </p:sp>
      <p:sp>
        <p:nvSpPr>
          <p:cNvPr id="3" name="内容占位符 2"/>
          <p:cNvSpPr>
            <a:spLocks noGrp="1"/>
          </p:cNvSpPr>
          <p:nvPr>
            <p:ph sz="quarter" idx="1"/>
          </p:nvPr>
        </p:nvSpPr>
        <p:spPr>
          <a:xfrm>
            <a:off x="148553" y="1052736"/>
            <a:ext cx="8964488" cy="5805264"/>
          </a:xfrm>
        </p:spPr>
        <p:txBody>
          <a:bodyPr>
            <a:normAutofit/>
          </a:bodyPr>
          <a:lstStyle/>
          <a:p>
            <a:r>
              <a:rPr lang="zh-CN" altLang="en-US" b="1" dirty="0" smtClean="0"/>
              <a:t>看电影       拍（摄）电影      制作电影</a:t>
            </a:r>
            <a:endParaRPr lang="en-US" altLang="zh-CN" b="1" dirty="0" smtClean="0"/>
          </a:p>
          <a:p>
            <a:endParaRPr lang="en-US" altLang="zh-CN" b="1" dirty="0"/>
          </a:p>
          <a:p>
            <a:r>
              <a:rPr lang="zh-CN" altLang="en-US" b="1" dirty="0" smtClean="0"/>
              <a:t>和电影有关的人：</a:t>
            </a:r>
            <a:endParaRPr lang="en-US" altLang="zh-CN" b="1" dirty="0" smtClean="0"/>
          </a:p>
          <a:p>
            <a:r>
              <a:rPr lang="zh-CN" altLang="en-US" b="1" dirty="0" smtClean="0"/>
              <a:t>导演         演员        观众   </a:t>
            </a:r>
            <a:endParaRPr lang="en-US" altLang="zh-CN" b="1" dirty="0" smtClean="0"/>
          </a:p>
          <a:p>
            <a:endParaRPr lang="en-US" altLang="zh-CN" b="1" dirty="0" smtClean="0"/>
          </a:p>
          <a:p>
            <a:r>
              <a:rPr lang="zh-CN" altLang="en-US" b="1" dirty="0" smtClean="0"/>
              <a:t>电影的种类：</a:t>
            </a:r>
            <a:endParaRPr lang="en-US" altLang="zh-CN" b="1" dirty="0" smtClean="0"/>
          </a:p>
          <a:p>
            <a:r>
              <a:rPr lang="zh-CN" altLang="en-US" b="1" dirty="0" smtClean="0"/>
              <a:t>按照地方：中国电影     东方电影     西方电影</a:t>
            </a:r>
            <a:r>
              <a:rPr lang="en-US" altLang="zh-CN" b="1" dirty="0"/>
              <a:t> </a:t>
            </a:r>
            <a:r>
              <a:rPr lang="en-US" altLang="zh-CN" b="1" dirty="0" smtClean="0"/>
              <a:t>   </a:t>
            </a:r>
            <a:r>
              <a:rPr lang="zh-CN" altLang="en-US" b="1" dirty="0" smtClean="0"/>
              <a:t>好莱坞电影</a:t>
            </a:r>
            <a:endParaRPr lang="en-US" altLang="zh-CN" b="1" dirty="0" smtClean="0"/>
          </a:p>
          <a:p>
            <a:r>
              <a:rPr lang="zh-CN" altLang="en-US" b="1" dirty="0" smtClean="0"/>
              <a:t>按照内容：爱情电影     历史电影     科幻电影    </a:t>
            </a:r>
            <a:endParaRPr lang="en-US" altLang="zh-CN" b="1" dirty="0" smtClean="0"/>
          </a:p>
          <a:p>
            <a:r>
              <a:rPr lang="en-US" altLang="zh-CN" b="1" dirty="0"/>
              <a:t> </a:t>
            </a:r>
            <a:r>
              <a:rPr lang="en-US" altLang="zh-CN" b="1" dirty="0" smtClean="0"/>
              <a:t>                      </a:t>
            </a:r>
            <a:r>
              <a:rPr lang="zh-CN" altLang="en-US" b="1" dirty="0" smtClean="0"/>
              <a:t>西部牛仔电影          同性恋电影</a:t>
            </a:r>
            <a:endParaRPr lang="en-US" altLang="zh-CN" b="1" dirty="0" smtClean="0"/>
          </a:p>
          <a:p>
            <a:endParaRPr lang="en-US" altLang="zh-CN" b="1" dirty="0"/>
          </a:p>
          <a:p>
            <a:r>
              <a:rPr lang="zh-CN" altLang="en-US" b="1" dirty="0" smtClean="0"/>
              <a:t>电影的奖项：</a:t>
            </a:r>
            <a:endParaRPr lang="en-US" altLang="zh-CN" b="1" dirty="0" smtClean="0"/>
          </a:p>
          <a:p>
            <a:r>
              <a:rPr lang="zh-CN" altLang="en-US" b="1" dirty="0" smtClean="0"/>
              <a:t>奥斯卡电影奖  ：“最佳外语片”  “最佳导演奖”</a:t>
            </a:r>
            <a:endParaRPr lang="zh-CN" altLang="en-US" b="1" dirty="0"/>
          </a:p>
        </p:txBody>
      </p:sp>
    </p:spTree>
    <p:extLst>
      <p:ext uri="{BB962C8B-B14F-4D97-AF65-F5344CB8AC3E}">
        <p14:creationId xmlns:p14="http://schemas.microsoft.com/office/powerpoint/2010/main" val="8796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a:xfrm>
            <a:off x="323528" y="1447800"/>
            <a:ext cx="8363272" cy="4572000"/>
          </a:xfrm>
        </p:spPr>
        <p:txBody>
          <a:bodyPr>
            <a:normAutofit/>
          </a:bodyPr>
          <a:lstStyle/>
          <a:p>
            <a:pPr>
              <a:lnSpc>
                <a:spcPct val="200000"/>
              </a:lnSpc>
            </a:pPr>
            <a:r>
              <a:rPr lang="zh-CN" altLang="en-US" sz="3200" b="1" dirty="0" smtClean="0"/>
              <a:t>         随着中国国家</a:t>
            </a:r>
            <a:r>
              <a:rPr lang="zh-CN" altLang="en-US" sz="3200" b="1" dirty="0" smtClean="0">
                <a:solidFill>
                  <a:srgbClr val="00B050"/>
                </a:solidFill>
              </a:rPr>
              <a:t>实力逐步增强</a:t>
            </a:r>
            <a:r>
              <a:rPr lang="zh-CN" altLang="en-US" sz="3200" b="1" dirty="0" smtClean="0"/>
              <a:t>，中国电影在</a:t>
            </a:r>
            <a:r>
              <a:rPr lang="zh-CN" altLang="en-US" sz="3200" b="1" dirty="0" smtClean="0">
                <a:solidFill>
                  <a:srgbClr val="00B050"/>
                </a:solidFill>
              </a:rPr>
              <a:t>技术</a:t>
            </a:r>
            <a:r>
              <a:rPr lang="zh-CN" altLang="en-US" sz="3200" b="1" dirty="0" smtClean="0"/>
              <a:t>和</a:t>
            </a:r>
            <a:r>
              <a:rPr lang="zh-CN" altLang="en-US" sz="3200" b="1" dirty="0" smtClean="0">
                <a:solidFill>
                  <a:srgbClr val="00B050"/>
                </a:solidFill>
              </a:rPr>
              <a:t>人才</a:t>
            </a:r>
            <a:r>
              <a:rPr lang="zh-CN" altLang="en-US" sz="3200" b="1" dirty="0" smtClean="0"/>
              <a:t>方面也都已</a:t>
            </a:r>
            <a:r>
              <a:rPr lang="zh-CN" altLang="en-US" sz="3200" b="1" dirty="0" smtClean="0">
                <a:solidFill>
                  <a:srgbClr val="00B050"/>
                </a:solidFill>
              </a:rPr>
              <a:t>具备</a:t>
            </a:r>
            <a:r>
              <a:rPr lang="zh-CN" altLang="en-US" sz="3200" b="1" dirty="0" smtClean="0"/>
              <a:t>了世界</a:t>
            </a:r>
            <a:r>
              <a:rPr lang="zh-CN" altLang="en-US" sz="3200" b="1" dirty="0" smtClean="0">
                <a:solidFill>
                  <a:srgbClr val="00B050"/>
                </a:solidFill>
              </a:rPr>
              <a:t>水准</a:t>
            </a:r>
            <a:r>
              <a:rPr lang="zh-CN" altLang="en-US" sz="3200" b="1" dirty="0" smtClean="0"/>
              <a:t>。中国电影的</a:t>
            </a:r>
            <a:r>
              <a:rPr lang="zh-CN" altLang="en-US" sz="3200" b="1" dirty="0" smtClean="0">
                <a:solidFill>
                  <a:srgbClr val="00B050"/>
                </a:solidFill>
              </a:rPr>
              <a:t>潜力</a:t>
            </a:r>
            <a:r>
              <a:rPr lang="zh-CN" altLang="en-US" sz="3200" b="1" dirty="0" smtClean="0"/>
              <a:t>将得到进一步开发，中国电影将</a:t>
            </a:r>
            <a:r>
              <a:rPr lang="zh-CN" altLang="en-US" sz="3200" b="1" dirty="0" smtClean="0">
                <a:solidFill>
                  <a:srgbClr val="00B050"/>
                </a:solidFill>
              </a:rPr>
              <a:t>创造</a:t>
            </a:r>
            <a:r>
              <a:rPr lang="zh-CN" altLang="en-US" sz="3200" b="1" dirty="0" smtClean="0"/>
              <a:t>新的</a:t>
            </a:r>
            <a:r>
              <a:rPr lang="zh-CN" altLang="en-US" sz="3200" b="1" dirty="0" smtClean="0">
                <a:solidFill>
                  <a:srgbClr val="00B050"/>
                </a:solidFill>
              </a:rPr>
              <a:t>辉煌</a:t>
            </a:r>
            <a:r>
              <a:rPr lang="zh-CN" altLang="en-US" sz="3200" b="1" dirty="0" smtClean="0"/>
              <a:t>。</a:t>
            </a:r>
            <a:endParaRPr lang="zh-CN" altLang="en-US" sz="3200" b="1" dirty="0"/>
          </a:p>
        </p:txBody>
      </p:sp>
      <p:sp>
        <p:nvSpPr>
          <p:cNvPr id="4" name="TextBox 3"/>
          <p:cNvSpPr txBox="1"/>
          <p:nvPr/>
        </p:nvSpPr>
        <p:spPr>
          <a:xfrm>
            <a:off x="3644212" y="2276872"/>
            <a:ext cx="3232043" cy="430887"/>
          </a:xfrm>
          <a:prstGeom prst="rect">
            <a:avLst/>
          </a:prstGeom>
          <a:noFill/>
        </p:spPr>
        <p:txBody>
          <a:bodyPr wrap="square" rtlCol="0">
            <a:spAutoFit/>
          </a:bodyPr>
          <a:lstStyle/>
          <a:p>
            <a:r>
              <a:rPr lang="en-US" altLang="zh-CN" sz="2200" dirty="0" smtClean="0">
                <a:solidFill>
                  <a:srgbClr val="00B050"/>
                </a:solidFill>
              </a:rPr>
              <a:t>Strength gradually  enhanced</a:t>
            </a:r>
            <a:endParaRPr lang="zh-CN" altLang="en-US" sz="2200" dirty="0">
              <a:solidFill>
                <a:srgbClr val="00B050"/>
              </a:solidFill>
            </a:endParaRPr>
          </a:p>
        </p:txBody>
      </p:sp>
      <p:sp>
        <p:nvSpPr>
          <p:cNvPr id="5" name="TextBox 4"/>
          <p:cNvSpPr txBox="1"/>
          <p:nvPr/>
        </p:nvSpPr>
        <p:spPr>
          <a:xfrm>
            <a:off x="971600" y="3284985"/>
            <a:ext cx="2888636" cy="430887"/>
          </a:xfrm>
          <a:prstGeom prst="rect">
            <a:avLst/>
          </a:prstGeom>
          <a:noFill/>
        </p:spPr>
        <p:txBody>
          <a:bodyPr wrap="square" rtlCol="0">
            <a:spAutoFit/>
          </a:bodyPr>
          <a:lstStyle/>
          <a:p>
            <a:r>
              <a:rPr lang="en-US" altLang="zh-CN" sz="2200" dirty="0" smtClean="0">
                <a:solidFill>
                  <a:srgbClr val="00B050"/>
                </a:solidFill>
              </a:rPr>
              <a:t>Technique and human</a:t>
            </a:r>
            <a:endParaRPr lang="zh-CN" altLang="en-US" sz="2200" dirty="0">
              <a:solidFill>
                <a:srgbClr val="00B050"/>
              </a:solidFill>
            </a:endParaRPr>
          </a:p>
        </p:txBody>
      </p:sp>
      <p:sp>
        <p:nvSpPr>
          <p:cNvPr id="6" name="TextBox 5"/>
          <p:cNvSpPr txBox="1"/>
          <p:nvPr/>
        </p:nvSpPr>
        <p:spPr>
          <a:xfrm>
            <a:off x="5424263" y="3287689"/>
            <a:ext cx="1440160" cy="430887"/>
          </a:xfrm>
          <a:prstGeom prst="rect">
            <a:avLst/>
          </a:prstGeom>
          <a:noFill/>
        </p:spPr>
        <p:txBody>
          <a:bodyPr wrap="square" rtlCol="0">
            <a:spAutoFit/>
          </a:bodyPr>
          <a:lstStyle/>
          <a:p>
            <a:r>
              <a:rPr lang="en-US" altLang="zh-CN" sz="2200" dirty="0">
                <a:solidFill>
                  <a:srgbClr val="00B050"/>
                </a:solidFill>
              </a:rPr>
              <a:t>have</a:t>
            </a:r>
            <a:endParaRPr lang="zh-CN" altLang="en-US" sz="2200" dirty="0">
              <a:solidFill>
                <a:srgbClr val="00B050"/>
              </a:solidFill>
            </a:endParaRPr>
          </a:p>
        </p:txBody>
      </p:sp>
      <p:sp>
        <p:nvSpPr>
          <p:cNvPr id="7" name="TextBox 6"/>
          <p:cNvSpPr txBox="1"/>
          <p:nvPr/>
        </p:nvSpPr>
        <p:spPr>
          <a:xfrm>
            <a:off x="7308304" y="3287689"/>
            <a:ext cx="1440160" cy="430887"/>
          </a:xfrm>
          <a:prstGeom prst="rect">
            <a:avLst/>
          </a:prstGeom>
          <a:noFill/>
        </p:spPr>
        <p:txBody>
          <a:bodyPr wrap="square" rtlCol="0">
            <a:spAutoFit/>
          </a:bodyPr>
          <a:lstStyle/>
          <a:p>
            <a:r>
              <a:rPr lang="en-US" altLang="zh-CN" sz="2200" dirty="0">
                <a:solidFill>
                  <a:srgbClr val="00B050"/>
                </a:solidFill>
              </a:rPr>
              <a:t>standard</a:t>
            </a:r>
            <a:endParaRPr lang="zh-CN" altLang="en-US" sz="2200" dirty="0">
              <a:solidFill>
                <a:srgbClr val="00B050"/>
              </a:solidFill>
            </a:endParaRPr>
          </a:p>
        </p:txBody>
      </p:sp>
      <p:sp>
        <p:nvSpPr>
          <p:cNvPr id="8" name="TextBox 7"/>
          <p:cNvSpPr txBox="1"/>
          <p:nvPr/>
        </p:nvSpPr>
        <p:spPr>
          <a:xfrm>
            <a:off x="2420076" y="4221088"/>
            <a:ext cx="2295940" cy="430887"/>
          </a:xfrm>
          <a:prstGeom prst="rect">
            <a:avLst/>
          </a:prstGeom>
          <a:noFill/>
        </p:spPr>
        <p:txBody>
          <a:bodyPr wrap="square" rtlCol="0">
            <a:spAutoFit/>
          </a:bodyPr>
          <a:lstStyle/>
          <a:p>
            <a:r>
              <a:rPr lang="en-US" altLang="zh-CN" sz="2200" dirty="0" smtClean="0">
                <a:solidFill>
                  <a:srgbClr val="00B050"/>
                </a:solidFill>
              </a:rPr>
              <a:t>Potential  ability</a:t>
            </a:r>
            <a:endParaRPr lang="zh-CN" altLang="en-US" sz="2200" dirty="0">
              <a:solidFill>
                <a:srgbClr val="00B050"/>
              </a:solidFill>
            </a:endParaRPr>
          </a:p>
        </p:txBody>
      </p:sp>
      <p:sp>
        <p:nvSpPr>
          <p:cNvPr id="9" name="TextBox 8"/>
          <p:cNvSpPr txBox="1"/>
          <p:nvPr/>
        </p:nvSpPr>
        <p:spPr>
          <a:xfrm>
            <a:off x="1547664" y="5333730"/>
            <a:ext cx="1440160" cy="430887"/>
          </a:xfrm>
          <a:prstGeom prst="rect">
            <a:avLst/>
          </a:prstGeom>
          <a:noFill/>
        </p:spPr>
        <p:txBody>
          <a:bodyPr wrap="square" rtlCol="0">
            <a:spAutoFit/>
          </a:bodyPr>
          <a:lstStyle/>
          <a:p>
            <a:r>
              <a:rPr lang="en-US" altLang="zh-CN" sz="2200" dirty="0" smtClean="0">
                <a:solidFill>
                  <a:srgbClr val="00B050"/>
                </a:solidFill>
              </a:rPr>
              <a:t>Create</a:t>
            </a:r>
            <a:endParaRPr lang="zh-CN" altLang="en-US" sz="2200" dirty="0">
              <a:solidFill>
                <a:srgbClr val="00B050"/>
              </a:solidFill>
            </a:endParaRPr>
          </a:p>
        </p:txBody>
      </p:sp>
      <p:sp>
        <p:nvSpPr>
          <p:cNvPr id="10" name="TextBox 9"/>
          <p:cNvSpPr txBox="1"/>
          <p:nvPr/>
        </p:nvSpPr>
        <p:spPr>
          <a:xfrm>
            <a:off x="3235490" y="5333729"/>
            <a:ext cx="1480526" cy="430887"/>
          </a:xfrm>
          <a:prstGeom prst="rect">
            <a:avLst/>
          </a:prstGeom>
          <a:noFill/>
        </p:spPr>
        <p:txBody>
          <a:bodyPr wrap="square" rtlCol="0">
            <a:spAutoFit/>
          </a:bodyPr>
          <a:lstStyle/>
          <a:p>
            <a:r>
              <a:rPr lang="en-US" altLang="zh-CN" sz="2200" dirty="0" smtClean="0">
                <a:solidFill>
                  <a:srgbClr val="00B050"/>
                </a:solidFill>
              </a:rPr>
              <a:t>Greatness</a:t>
            </a:r>
          </a:p>
        </p:txBody>
      </p:sp>
    </p:spTree>
    <p:extLst>
      <p:ext uri="{BB962C8B-B14F-4D97-AF65-F5344CB8AC3E}">
        <p14:creationId xmlns:p14="http://schemas.microsoft.com/office/powerpoint/2010/main" val="16683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496944" cy="1143000"/>
          </a:xfrm>
        </p:spPr>
        <p:txBody>
          <a:bodyPr>
            <a:normAutofit/>
          </a:bodyPr>
          <a:lstStyle/>
          <a:p>
            <a:r>
              <a:rPr lang="zh-CN" altLang="en-US" dirty="0" smtClean="0"/>
              <a:t>中国的民族乐器（</a:t>
            </a:r>
            <a:r>
              <a:rPr lang="en-US" altLang="zh-CN" dirty="0" smtClean="0"/>
              <a:t>national instrument</a:t>
            </a:r>
            <a:r>
              <a:rPr lang="zh-CN" altLang="en-US" dirty="0" smtClean="0"/>
              <a:t>）</a:t>
            </a:r>
            <a:endParaRPr lang="zh-CN" altLang="en-US" dirty="0"/>
          </a:p>
        </p:txBody>
      </p:sp>
      <p:pic>
        <p:nvPicPr>
          <p:cNvPr id="1026" name="Picture 2" descr="d:\software\sogo\360\360se6\USERDA~1\Temp\364835~1.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28509"/>
            <a:ext cx="2952328" cy="2113337"/>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a:spLocks/>
          </p:cNvSpPr>
          <p:nvPr/>
        </p:nvSpPr>
        <p:spPr>
          <a:xfrm>
            <a:off x="3491880" y="1628800"/>
            <a:ext cx="576064" cy="216024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sz="3000" dirty="0" smtClean="0"/>
              <a:t>打</a:t>
            </a:r>
            <a:endParaRPr lang="en-US" altLang="zh-CN" sz="3000" dirty="0" smtClean="0"/>
          </a:p>
          <a:p>
            <a:r>
              <a:rPr lang="zh-CN" altLang="en-US" sz="3000" dirty="0" smtClean="0"/>
              <a:t>击</a:t>
            </a:r>
            <a:endParaRPr lang="en-US" altLang="zh-CN" sz="3000" dirty="0" smtClean="0"/>
          </a:p>
          <a:p>
            <a:r>
              <a:rPr lang="zh-CN" altLang="en-US" sz="3000" dirty="0" smtClean="0"/>
              <a:t>乐</a:t>
            </a:r>
            <a:endParaRPr lang="en-US" altLang="zh-CN" sz="3000" dirty="0" smtClean="0"/>
          </a:p>
          <a:p>
            <a:r>
              <a:rPr lang="zh-CN" altLang="en-US" sz="3000" dirty="0" smtClean="0"/>
              <a:t>器</a:t>
            </a:r>
            <a:endParaRPr lang="zh-CN" altLang="en-US" sz="3000" dirty="0"/>
          </a:p>
        </p:txBody>
      </p:sp>
      <p:sp>
        <p:nvSpPr>
          <p:cNvPr id="6" name="标题 1"/>
          <p:cNvSpPr txBox="1">
            <a:spLocks/>
          </p:cNvSpPr>
          <p:nvPr/>
        </p:nvSpPr>
        <p:spPr>
          <a:xfrm>
            <a:off x="8141975" y="1124744"/>
            <a:ext cx="576064" cy="244827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altLang="zh-CN" sz="3000" dirty="0" smtClean="0"/>
          </a:p>
          <a:p>
            <a:r>
              <a:rPr lang="zh-CN" altLang="en-US" sz="3000" dirty="0"/>
              <a:t>弦乐器</a:t>
            </a:r>
            <a:endParaRPr lang="en-US" altLang="zh-CN" sz="3000" dirty="0" smtClean="0"/>
          </a:p>
        </p:txBody>
      </p:sp>
      <p:sp>
        <p:nvSpPr>
          <p:cNvPr id="7" name="标题 1"/>
          <p:cNvSpPr txBox="1">
            <a:spLocks/>
          </p:cNvSpPr>
          <p:nvPr/>
        </p:nvSpPr>
        <p:spPr>
          <a:xfrm>
            <a:off x="3619195" y="4365104"/>
            <a:ext cx="576064" cy="216024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sz="3000" dirty="0"/>
              <a:t>拉弦乐器</a:t>
            </a:r>
            <a:endParaRPr lang="en-US" altLang="zh-CN" sz="3000" dirty="0" smtClean="0"/>
          </a:p>
        </p:txBody>
      </p:sp>
      <p:sp>
        <p:nvSpPr>
          <p:cNvPr id="8" name="标题 1"/>
          <p:cNvSpPr txBox="1">
            <a:spLocks/>
          </p:cNvSpPr>
          <p:nvPr/>
        </p:nvSpPr>
        <p:spPr>
          <a:xfrm>
            <a:off x="8116890" y="4365104"/>
            <a:ext cx="576064" cy="216024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sz="3000" dirty="0"/>
              <a:t>吹奏乐器</a:t>
            </a:r>
            <a:endParaRPr lang="en-US" altLang="zh-CN" sz="3000" dirty="0" smtClean="0"/>
          </a:p>
        </p:txBody>
      </p:sp>
      <p:pic>
        <p:nvPicPr>
          <p:cNvPr id="1028" name="Picture 4" descr="d:\software\sogo\360\360se6\USERDA~1\Temp\1246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110" y="1537344"/>
            <a:ext cx="28575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software\sogo\360\360se6\USERDA~1\Temp\WANG-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102275"/>
            <a:ext cx="2232248" cy="26858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software\sogo\360\360se6\USERDA~1\Temp\19355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480" y="4365104"/>
            <a:ext cx="321356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61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6258" y="0"/>
            <a:ext cx="8088188" cy="1143000"/>
          </a:xfrm>
        </p:spPr>
        <p:txBody>
          <a:bodyPr/>
          <a:lstStyle/>
          <a:p>
            <a:r>
              <a:rPr lang="zh-CN" altLang="en-US" dirty="0" smtClean="0"/>
              <a:t>打击乐器</a:t>
            </a:r>
            <a:endParaRPr lang="zh-CN" altLang="en-US" dirty="0"/>
          </a:p>
        </p:txBody>
      </p:sp>
      <p:pic>
        <p:nvPicPr>
          <p:cNvPr id="2050" name="Picture 2" descr="d:\software\sogo\360\360se6\USERDA~1\Temp\CHNHQ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58" y="1507339"/>
            <a:ext cx="2376264" cy="2559055"/>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a:spLocks/>
          </p:cNvSpPr>
          <p:nvPr/>
        </p:nvSpPr>
        <p:spPr>
          <a:xfrm>
            <a:off x="716258" y="4262297"/>
            <a:ext cx="26289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鼓（</a:t>
            </a:r>
            <a:r>
              <a:rPr lang="en-US" altLang="zh-CN" dirty="0" err="1" smtClean="0"/>
              <a:t>gu</a:t>
            </a:r>
            <a:r>
              <a:rPr lang="zh-CN" altLang="en-US" dirty="0" smtClean="0"/>
              <a:t>）</a:t>
            </a:r>
            <a:endParaRPr lang="zh-CN" altLang="en-US" dirty="0"/>
          </a:p>
        </p:txBody>
      </p:sp>
      <p:pic>
        <p:nvPicPr>
          <p:cNvPr id="2052" name="Picture 4" descr="d:\software\sogo\360\360se6\USERDA~1\Temp\B8AC6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879" y="1677204"/>
            <a:ext cx="2514600" cy="2219326"/>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3671190" y="426229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锣（</a:t>
            </a:r>
            <a:r>
              <a:rPr lang="en-US" altLang="zh-CN" dirty="0" err="1" smtClean="0"/>
              <a:t>luo</a:t>
            </a:r>
            <a:r>
              <a:rPr lang="zh-CN" altLang="en-US" dirty="0" smtClean="0"/>
              <a:t>）</a:t>
            </a:r>
            <a:endParaRPr lang="zh-CN" altLang="en-US" dirty="0"/>
          </a:p>
        </p:txBody>
      </p:sp>
      <p:sp>
        <p:nvSpPr>
          <p:cNvPr id="8" name="标题 1"/>
          <p:cNvSpPr txBox="1">
            <a:spLocks/>
          </p:cNvSpPr>
          <p:nvPr/>
        </p:nvSpPr>
        <p:spPr>
          <a:xfrm>
            <a:off x="6732240" y="4296240"/>
            <a:ext cx="2741984"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a:t>钹</a:t>
            </a:r>
            <a:r>
              <a:rPr lang="zh-CN" altLang="en-US" dirty="0" smtClean="0"/>
              <a:t>（</a:t>
            </a:r>
            <a:r>
              <a:rPr lang="en-US" altLang="zh-CN" dirty="0" err="1"/>
              <a:t>bo</a:t>
            </a:r>
            <a:r>
              <a:rPr lang="zh-CN" altLang="en-US" dirty="0" smtClean="0"/>
              <a:t>）</a:t>
            </a:r>
            <a:endParaRPr lang="zh-CN" altLang="en-US" dirty="0"/>
          </a:p>
        </p:txBody>
      </p:sp>
      <p:pic>
        <p:nvPicPr>
          <p:cNvPr id="2054" name="Picture 6" descr="d:\software\sogo\360\360se6\USERDA~1\Temp\2007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7006" y="1677204"/>
            <a:ext cx="2540767" cy="205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96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3369568" cy="1143000"/>
          </a:xfrm>
        </p:spPr>
        <p:txBody>
          <a:bodyPr/>
          <a:lstStyle/>
          <a:p>
            <a:r>
              <a:rPr lang="zh-CN" altLang="en-US" dirty="0" smtClean="0"/>
              <a:t>打击乐器</a:t>
            </a:r>
            <a:endParaRPr lang="zh-CN" altLang="en-US" dirty="0"/>
          </a:p>
        </p:txBody>
      </p:sp>
      <p:sp>
        <p:nvSpPr>
          <p:cNvPr id="4" name="标题 1"/>
          <p:cNvSpPr txBox="1">
            <a:spLocks/>
          </p:cNvSpPr>
          <p:nvPr/>
        </p:nvSpPr>
        <p:spPr>
          <a:xfrm>
            <a:off x="307974" y="5368889"/>
            <a:ext cx="4321225"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编钟</a:t>
            </a:r>
            <a:r>
              <a:rPr lang="zh-CN" altLang="en-US" sz="3000" dirty="0" smtClean="0"/>
              <a:t>（</a:t>
            </a:r>
            <a:r>
              <a:rPr lang="en-US" altLang="zh-CN" sz="3000" dirty="0" err="1" smtClean="0"/>
              <a:t>bian</a:t>
            </a:r>
            <a:r>
              <a:rPr lang="en-US" altLang="zh-CN" sz="3000" dirty="0" smtClean="0"/>
              <a:t> </a:t>
            </a:r>
            <a:r>
              <a:rPr lang="en-US" altLang="zh-CN" sz="3000" dirty="0" err="1" smtClean="0"/>
              <a:t>zhong</a:t>
            </a:r>
            <a:r>
              <a:rPr lang="zh-CN" altLang="en-US" sz="3000" dirty="0" smtClean="0"/>
              <a:t>）</a:t>
            </a:r>
            <a:endParaRPr lang="zh-CN" altLang="en-US" sz="3000" dirty="0"/>
          </a:p>
        </p:txBody>
      </p:sp>
      <p:sp>
        <p:nvSpPr>
          <p:cNvPr id="5" name="AutoShape 2" descr="d:\software\sogo\360\360se6\User Data\Temp\d680f477f7655175e63db62790a7d909.jpg?1283698611"/>
          <p:cNvSpPr>
            <a:spLocks noGrp="1" noChangeAspect="1" noChangeArrowheads="1"/>
          </p:cNvSpPr>
          <p:nvPr>
            <p:ph sz="quarter" idx="1"/>
          </p:nvPr>
        </p:nvSpPr>
        <p:spPr bwMode="auto">
          <a:xfrm>
            <a:off x="4356833" y="809328"/>
            <a:ext cx="4642294" cy="60486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zh-CN" altLang="en-US" sz="2800" b="1" dirty="0" smtClean="0"/>
              <a:t>         编钟是中国古代一种打击乐器，用青铜（</a:t>
            </a:r>
            <a:r>
              <a:rPr lang="en-US" altLang="zh-CN" sz="2800" b="1" dirty="0" smtClean="0"/>
              <a:t>bronze</a:t>
            </a:r>
            <a:r>
              <a:rPr lang="zh-CN" altLang="en-US" sz="2800" b="1" dirty="0" smtClean="0"/>
              <a:t>）铸成（</a:t>
            </a:r>
            <a:r>
              <a:rPr lang="en-US" altLang="zh-CN" sz="2800" b="1" dirty="0" smtClean="0"/>
              <a:t>made</a:t>
            </a:r>
            <a:r>
              <a:rPr lang="zh-CN" altLang="en-US" sz="2800" b="1" dirty="0" smtClean="0"/>
              <a:t>）。因为编钟能奏出歌唱一样的旋律（</a:t>
            </a:r>
            <a:r>
              <a:rPr lang="en-US" altLang="zh-CN" sz="2800" b="1" dirty="0" smtClean="0"/>
              <a:t>melody</a:t>
            </a:r>
            <a:r>
              <a:rPr lang="zh-CN" altLang="en-US" sz="2800" b="1" dirty="0" smtClean="0"/>
              <a:t>），所以也被叫做“歌钟”。大小不同的扁圆钟按照音调（</a:t>
            </a:r>
            <a:r>
              <a:rPr lang="en-US" altLang="zh-CN" sz="2800" b="1" dirty="0" smtClean="0"/>
              <a:t>tone</a:t>
            </a:r>
            <a:r>
              <a:rPr lang="zh-CN" altLang="en-US" sz="2800" b="1" dirty="0" smtClean="0"/>
              <a:t>）高低的次序（</a:t>
            </a:r>
            <a:r>
              <a:rPr lang="en-US" altLang="zh-CN" sz="2800" b="1" dirty="0" smtClean="0"/>
              <a:t>sequence</a:t>
            </a:r>
            <a:r>
              <a:rPr lang="zh-CN" altLang="en-US" sz="2800" b="1" dirty="0" smtClean="0"/>
              <a:t>）排列起来，挂在一个巨大的钟架</a:t>
            </a:r>
            <a:r>
              <a:rPr lang="en-US" altLang="zh-CN" sz="2800" b="1" dirty="0" smtClean="0"/>
              <a:t>(shelf)</a:t>
            </a:r>
            <a:r>
              <a:rPr lang="zh-CN" altLang="en-US" sz="2800" b="1" dirty="0" smtClean="0"/>
              <a:t>上。用木锤（</a:t>
            </a:r>
            <a:r>
              <a:rPr lang="en-US" altLang="zh-CN" sz="2800" b="1" dirty="0" smtClean="0"/>
              <a:t>wood stick</a:t>
            </a:r>
            <a:r>
              <a:rPr lang="zh-CN" altLang="en-US" sz="2800" b="1" dirty="0" smtClean="0"/>
              <a:t>）敲击（</a:t>
            </a:r>
            <a:r>
              <a:rPr lang="en-US" altLang="zh-CN" sz="2800" b="1" dirty="0" smtClean="0"/>
              <a:t>hit</a:t>
            </a:r>
            <a:r>
              <a:rPr lang="zh-CN" altLang="en-US" sz="2800" b="1" dirty="0" smtClean="0"/>
              <a:t>）编钟便能奏出美妙的乐曲。</a:t>
            </a:r>
            <a:endParaRPr lang="zh-CN" altLang="en-US" sz="2800" b="1" dirty="0"/>
          </a:p>
        </p:txBody>
      </p:sp>
      <p:sp>
        <p:nvSpPr>
          <p:cNvPr id="6" name="AutoShape 4" descr="d:\software\sogo\360\360se6\User Data\Temp\d680f477f7655175e63db62790a7d909.jpg?12836986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d:\software\sogo\360\360se6\User Data\Temp\d680f477f7655175e63db62790a7d909.jpg?128369861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8" descr="d:\software\sogo\360\360se6\User Data\Temp\d680f477f7655175e63db62790a7d909.jpg?128369861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97" y="1700808"/>
            <a:ext cx="4134036" cy="3485232"/>
          </a:xfrm>
          <a:prstGeom prst="rect">
            <a:avLst/>
          </a:prstGeom>
        </p:spPr>
      </p:pic>
    </p:spTree>
    <p:extLst>
      <p:ext uri="{BB962C8B-B14F-4D97-AF65-F5344CB8AC3E}">
        <p14:creationId xmlns:p14="http://schemas.microsoft.com/office/powerpoint/2010/main" val="2044630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打击乐器</a:t>
            </a:r>
            <a:endParaRPr lang="zh-CN" altLang="en-US" dirty="0"/>
          </a:p>
        </p:txBody>
      </p:sp>
      <p:sp>
        <p:nvSpPr>
          <p:cNvPr id="3" name="内容占位符 2"/>
          <p:cNvSpPr>
            <a:spLocks noGrp="1"/>
          </p:cNvSpPr>
          <p:nvPr>
            <p:ph sz="quarter" idx="1"/>
          </p:nvPr>
        </p:nvSpPr>
        <p:spPr>
          <a:xfrm>
            <a:off x="4355976" y="1052736"/>
            <a:ext cx="4608512" cy="5616624"/>
          </a:xfrm>
        </p:spPr>
        <p:txBody>
          <a:bodyPr>
            <a:normAutofit lnSpcReduction="10000"/>
          </a:bodyPr>
          <a:lstStyle/>
          <a:p>
            <a:r>
              <a:rPr lang="zh-CN" altLang="en-US" sz="2800" b="1" dirty="0"/>
              <a:t>通常编钟的钟体（</a:t>
            </a:r>
            <a:r>
              <a:rPr lang="en-US" altLang="zh-CN" sz="2800" b="1" dirty="0"/>
              <a:t>body</a:t>
            </a:r>
            <a:r>
              <a:rPr lang="zh-CN" altLang="en-US" sz="2800" b="1" dirty="0"/>
              <a:t>）越小，音高（</a:t>
            </a:r>
            <a:r>
              <a:rPr lang="en-US" altLang="zh-CN" sz="2800" b="1" dirty="0"/>
              <a:t>pitch</a:t>
            </a:r>
            <a:r>
              <a:rPr lang="zh-CN" altLang="en-US" sz="2800" b="1" dirty="0"/>
              <a:t>）就越高，音量（</a:t>
            </a:r>
            <a:r>
              <a:rPr lang="en-US" altLang="zh-CN" sz="2800" b="1" dirty="0"/>
              <a:t>volume</a:t>
            </a:r>
            <a:r>
              <a:rPr lang="zh-CN" altLang="en-US" sz="2800" b="1" dirty="0"/>
              <a:t>）也越小</a:t>
            </a:r>
            <a:r>
              <a:rPr lang="zh-CN" altLang="en-US" sz="2800" b="1" dirty="0" smtClean="0"/>
              <a:t>。编钟最早出现（</a:t>
            </a:r>
            <a:r>
              <a:rPr lang="en-US" altLang="zh-CN" sz="2800" b="1" dirty="0" smtClean="0"/>
              <a:t>appear</a:t>
            </a:r>
            <a:r>
              <a:rPr lang="zh-CN" altLang="en-US" sz="2800" b="1" dirty="0" smtClean="0"/>
              <a:t>）在商代，兴起</a:t>
            </a:r>
            <a:r>
              <a:rPr lang="en-US" altLang="zh-CN" sz="2800" b="1" dirty="0" smtClean="0"/>
              <a:t>(develop)</a:t>
            </a:r>
            <a:r>
              <a:rPr lang="zh-CN" altLang="en-US" sz="2800" b="1" dirty="0" smtClean="0"/>
              <a:t>于西周，盛行</a:t>
            </a:r>
            <a:r>
              <a:rPr lang="en-US" altLang="zh-CN" sz="2800" b="1" dirty="0" smtClean="0"/>
              <a:t>(flourish)</a:t>
            </a:r>
            <a:r>
              <a:rPr lang="zh-CN" altLang="en-US" sz="2800" b="1" dirty="0" smtClean="0"/>
              <a:t>于春秋战国，自宋代以来渐渐</a:t>
            </a:r>
            <a:r>
              <a:rPr lang="en-US" altLang="zh-CN" sz="2800" b="1" dirty="0" smtClean="0"/>
              <a:t>(gradually)</a:t>
            </a:r>
            <a:r>
              <a:rPr lang="zh-CN" altLang="en-US" sz="2800" b="1" dirty="0" smtClean="0"/>
              <a:t>衰退</a:t>
            </a:r>
            <a:r>
              <a:rPr lang="en-US" altLang="zh-CN" sz="2800" b="1" dirty="0" smtClean="0"/>
              <a:t>(decline)</a:t>
            </a:r>
            <a:r>
              <a:rPr lang="zh-CN" altLang="en-US" sz="2800" b="1" dirty="0" smtClean="0"/>
              <a:t>。在中国古代，编钟是上层社会</a:t>
            </a:r>
            <a:r>
              <a:rPr lang="en-US" altLang="zh-CN" sz="2800" b="1" dirty="0" smtClean="0"/>
              <a:t>(the classes)</a:t>
            </a:r>
            <a:r>
              <a:rPr lang="zh-CN" altLang="en-US" sz="2800" b="1" dirty="0" smtClean="0"/>
              <a:t>专用的乐器，是等级</a:t>
            </a:r>
            <a:r>
              <a:rPr lang="en-US" altLang="zh-CN" sz="2800" b="1" dirty="0" smtClean="0"/>
              <a:t>(class)</a:t>
            </a:r>
            <a:r>
              <a:rPr lang="zh-CN" altLang="en-US" sz="2800" b="1" dirty="0" smtClean="0"/>
              <a:t>和权力</a:t>
            </a:r>
            <a:r>
              <a:rPr lang="en-US" altLang="zh-CN" sz="2800" b="1" dirty="0" smtClean="0"/>
              <a:t>(power)</a:t>
            </a:r>
            <a:r>
              <a:rPr lang="zh-CN" altLang="en-US" sz="2800" b="1" dirty="0" smtClean="0"/>
              <a:t>的象征</a:t>
            </a:r>
            <a:r>
              <a:rPr lang="en-US" altLang="zh-CN" sz="2800" b="1" dirty="0" smtClean="0"/>
              <a:t>(symbol)</a:t>
            </a:r>
            <a:r>
              <a:rPr lang="zh-CN" altLang="en-US" sz="2800" b="1" dirty="0" smtClean="0"/>
              <a:t>。</a:t>
            </a:r>
            <a:endParaRPr lang="zh-CN" altLang="en-US" sz="2800" b="1" dirty="0"/>
          </a:p>
          <a:p>
            <a:endParaRPr lang="zh-CN" altLang="en-US" sz="2800" dirty="0"/>
          </a:p>
        </p:txBody>
      </p:sp>
      <p:sp>
        <p:nvSpPr>
          <p:cNvPr id="4" name="标题 1"/>
          <p:cNvSpPr txBox="1">
            <a:spLocks/>
          </p:cNvSpPr>
          <p:nvPr/>
        </p:nvSpPr>
        <p:spPr>
          <a:xfrm>
            <a:off x="935097" y="4837282"/>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a:t>编钟</a:t>
            </a:r>
          </a:p>
        </p:txBody>
      </p:sp>
      <p:pic>
        <p:nvPicPr>
          <p:cNvPr id="5122" name="Picture 2" descr="d:\software\sogo\360\360se6\USERDA~1\Temp\IMG3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51824"/>
            <a:ext cx="441642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87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96136" y="4445011"/>
            <a:ext cx="7772400" cy="1143000"/>
          </a:xfrm>
        </p:spPr>
        <p:txBody>
          <a:bodyPr/>
          <a:lstStyle/>
          <a:p>
            <a:r>
              <a:rPr lang="zh-CN" altLang="en-US" dirty="0" smtClean="0"/>
              <a:t>扬琴 </a:t>
            </a:r>
            <a:r>
              <a:rPr lang="zh-CN" altLang="en-US" sz="2800" dirty="0" smtClean="0"/>
              <a:t>（</a:t>
            </a:r>
            <a:r>
              <a:rPr lang="en-US" altLang="zh-CN" sz="2800" dirty="0" smtClean="0"/>
              <a:t>yang </a:t>
            </a:r>
            <a:r>
              <a:rPr lang="en-US" altLang="zh-CN" sz="2800" dirty="0" err="1" smtClean="0"/>
              <a:t>qin</a:t>
            </a:r>
            <a:r>
              <a:rPr lang="zh-CN" altLang="en-US" sz="2800" dirty="0" smtClean="0"/>
              <a:t>）</a:t>
            </a:r>
            <a:endParaRPr lang="zh-CN" alt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40" y="1232756"/>
            <a:ext cx="259305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d:\software\sogo\360\360se6\USERDA~1\Temp\201304~1.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157" y="1218490"/>
            <a:ext cx="233963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software\sogo\360\360se6\USERDA~1\Temp\20080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89" y="1886333"/>
            <a:ext cx="3826701" cy="2592591"/>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136590" y="5133596"/>
            <a:ext cx="2715621"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古琴</a:t>
            </a:r>
            <a:r>
              <a:rPr lang="zh-CN" altLang="en-US" sz="3100" dirty="0" smtClean="0"/>
              <a:t>（</a:t>
            </a:r>
            <a:r>
              <a:rPr lang="en-US" altLang="zh-CN" sz="3100" dirty="0" err="1" smtClean="0"/>
              <a:t>gu</a:t>
            </a:r>
            <a:r>
              <a:rPr lang="en-US" altLang="zh-CN" sz="3100" dirty="0" smtClean="0"/>
              <a:t> </a:t>
            </a:r>
            <a:r>
              <a:rPr lang="en-US" altLang="zh-CN" sz="3100" dirty="0" err="1" smtClean="0"/>
              <a:t>qin</a:t>
            </a:r>
            <a:r>
              <a:rPr lang="zh-CN" altLang="en-US" sz="3100" dirty="0" smtClean="0"/>
              <a:t>）</a:t>
            </a:r>
            <a:endParaRPr lang="zh-CN" altLang="en-US" sz="3100" dirty="0"/>
          </a:p>
        </p:txBody>
      </p:sp>
      <p:sp>
        <p:nvSpPr>
          <p:cNvPr id="8" name="标题 1"/>
          <p:cNvSpPr txBox="1">
            <a:spLocks/>
          </p:cNvSpPr>
          <p:nvPr/>
        </p:nvSpPr>
        <p:spPr>
          <a:xfrm>
            <a:off x="3247290" y="514434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琵琶</a:t>
            </a:r>
            <a:r>
              <a:rPr lang="zh-CN" altLang="en-US" sz="2800" dirty="0" smtClean="0"/>
              <a:t>（</a:t>
            </a:r>
            <a:r>
              <a:rPr lang="en-US" altLang="zh-CN" sz="2800" dirty="0" smtClean="0"/>
              <a:t>pi pa</a:t>
            </a:r>
            <a:r>
              <a:rPr lang="zh-CN" altLang="en-US" sz="2800" dirty="0" smtClean="0"/>
              <a:t>）</a:t>
            </a:r>
            <a:endParaRPr lang="zh-CN" altLang="en-US" sz="2800" dirty="0"/>
          </a:p>
        </p:txBody>
      </p:sp>
      <p:sp>
        <p:nvSpPr>
          <p:cNvPr id="9" name="标题 1"/>
          <p:cNvSpPr txBox="1">
            <a:spLocks/>
          </p:cNvSpPr>
          <p:nvPr/>
        </p:nvSpPr>
        <p:spPr>
          <a:xfrm>
            <a:off x="1071912" y="152400"/>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smtClean="0"/>
              <a:t>弦乐器</a:t>
            </a:r>
            <a:endParaRPr lang="zh-CN" altLang="en-US" dirty="0"/>
          </a:p>
        </p:txBody>
      </p:sp>
    </p:spTree>
    <p:extLst>
      <p:ext uri="{BB962C8B-B14F-4D97-AF65-F5344CB8AC3E}">
        <p14:creationId xmlns:p14="http://schemas.microsoft.com/office/powerpoint/2010/main" val="4120757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弦乐器</a:t>
            </a:r>
            <a:endParaRPr lang="zh-CN" altLang="en-US" dirty="0"/>
          </a:p>
        </p:txBody>
      </p:sp>
      <p:pic>
        <p:nvPicPr>
          <p:cNvPr id="3074" name="Picture 2" descr="d:\software\sogo\360\360se6\USERDA~1\Temp\3772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4102452"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a:spLocks/>
          </p:cNvSpPr>
          <p:nvPr/>
        </p:nvSpPr>
        <p:spPr>
          <a:xfrm>
            <a:off x="683568" y="4703210"/>
            <a:ext cx="3526388"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古筝 </a:t>
            </a:r>
            <a:r>
              <a:rPr lang="en-US" altLang="zh-CN" sz="2800" dirty="0" err="1" smtClean="0"/>
              <a:t>gu</a:t>
            </a:r>
            <a:r>
              <a:rPr lang="en-US" altLang="zh-CN" sz="2800" dirty="0" smtClean="0"/>
              <a:t> </a:t>
            </a:r>
            <a:r>
              <a:rPr lang="en-US" altLang="zh-CN" sz="2800" dirty="0" err="1" smtClean="0"/>
              <a:t>zheng</a:t>
            </a:r>
            <a:endParaRPr lang="zh-CN" altLang="en-US" sz="2800" dirty="0"/>
          </a:p>
        </p:txBody>
      </p:sp>
      <p:sp>
        <p:nvSpPr>
          <p:cNvPr id="6" name="内容占位符 2"/>
          <p:cNvSpPr>
            <a:spLocks noGrp="1"/>
          </p:cNvSpPr>
          <p:nvPr>
            <p:ph sz="quarter" idx="1"/>
          </p:nvPr>
        </p:nvSpPr>
        <p:spPr>
          <a:xfrm>
            <a:off x="4355976" y="836712"/>
            <a:ext cx="4608512" cy="5832648"/>
          </a:xfrm>
        </p:spPr>
        <p:txBody>
          <a:bodyPr>
            <a:normAutofit/>
          </a:bodyPr>
          <a:lstStyle/>
          <a:p>
            <a:r>
              <a:rPr lang="zh-CN" altLang="en-US" sz="2800" b="1" dirty="0" smtClean="0"/>
              <a:t>         古筝是一种古老的弦乐器。目前最常用的古筝规格（</a:t>
            </a:r>
            <a:r>
              <a:rPr lang="en-US" altLang="zh-CN" sz="2800" b="1" dirty="0" smtClean="0"/>
              <a:t>size</a:t>
            </a:r>
            <a:r>
              <a:rPr lang="zh-CN" altLang="en-US" sz="2800" b="1" dirty="0" smtClean="0"/>
              <a:t>）是长</a:t>
            </a:r>
            <a:r>
              <a:rPr lang="en-US" altLang="zh-CN" sz="2800" b="1" dirty="0" smtClean="0"/>
              <a:t>163</a:t>
            </a:r>
            <a:r>
              <a:rPr lang="zh-CN" altLang="en-US" sz="2800" b="1" dirty="0" smtClean="0"/>
              <a:t>厘米左右，有</a:t>
            </a:r>
            <a:r>
              <a:rPr lang="en-US" altLang="zh-CN" sz="2800" b="1" dirty="0" smtClean="0"/>
              <a:t>21</a:t>
            </a:r>
            <a:r>
              <a:rPr lang="zh-CN" altLang="en-US" sz="2800" b="1" dirty="0" smtClean="0"/>
              <a:t>根弦（</a:t>
            </a:r>
            <a:r>
              <a:rPr lang="en-US" altLang="zh-CN" sz="2800" b="1" dirty="0" smtClean="0"/>
              <a:t>chord/string</a:t>
            </a:r>
            <a:r>
              <a:rPr lang="zh-CN" altLang="en-US" sz="2800" b="1" dirty="0" smtClean="0"/>
              <a:t>）。古筝常用于独奏（</a:t>
            </a:r>
            <a:r>
              <a:rPr lang="en-US" altLang="zh-CN" sz="2800" b="1" dirty="0" smtClean="0"/>
              <a:t>solo</a:t>
            </a:r>
            <a:r>
              <a:rPr lang="zh-CN" altLang="en-US" sz="2800" b="1" dirty="0" smtClean="0"/>
              <a:t>）、重奏、器乐合奏和歌舞、戏曲等的伴奏。因为古筝的音域（</a:t>
            </a:r>
            <a:r>
              <a:rPr lang="en-US" altLang="zh-CN" sz="2800" b="1" dirty="0" smtClean="0"/>
              <a:t>range</a:t>
            </a:r>
            <a:r>
              <a:rPr lang="zh-CN" altLang="en-US" sz="2800" b="1" dirty="0" smtClean="0"/>
              <a:t>）宽广（</a:t>
            </a:r>
            <a:r>
              <a:rPr lang="en-US" altLang="zh-CN" sz="2800" b="1" dirty="0" smtClean="0"/>
              <a:t>wide</a:t>
            </a:r>
            <a:r>
              <a:rPr lang="zh-CN" altLang="en-US" sz="2800" b="1" dirty="0" smtClean="0"/>
              <a:t>），音色（</a:t>
            </a:r>
            <a:r>
              <a:rPr lang="en-US" altLang="zh-CN" sz="2800" b="1" dirty="0" smtClean="0"/>
              <a:t>sound</a:t>
            </a:r>
            <a:r>
              <a:rPr lang="zh-CN" altLang="en-US" sz="2800" b="1" dirty="0" smtClean="0"/>
              <a:t>）优美动听，所以被称为“众乐之王”，也被称为“东方钢琴”。</a:t>
            </a:r>
            <a:endParaRPr lang="zh-CN" altLang="en-US" sz="2800" b="1" dirty="0"/>
          </a:p>
        </p:txBody>
      </p:sp>
    </p:spTree>
    <p:extLst>
      <p:ext uri="{BB962C8B-B14F-4D97-AF65-F5344CB8AC3E}">
        <p14:creationId xmlns:p14="http://schemas.microsoft.com/office/powerpoint/2010/main" val="36901626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609"/>
            <a:ext cx="7772400" cy="1143000"/>
          </a:xfrm>
        </p:spPr>
        <p:txBody>
          <a:bodyPr/>
          <a:lstStyle/>
          <a:p>
            <a:r>
              <a:rPr lang="zh-CN" altLang="en-US" dirty="0" smtClean="0"/>
              <a:t>拉弦乐器</a:t>
            </a:r>
            <a:endParaRPr lang="zh-CN" altLang="en-US" dirty="0"/>
          </a:p>
        </p:txBody>
      </p:sp>
      <p:pic>
        <p:nvPicPr>
          <p:cNvPr id="7172" name="Picture 4" descr="d:\software\sogo\360\360se6\USERDA~1\Temp\2008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275" y="692696"/>
            <a:ext cx="2913361" cy="49267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software\sogo\360\360se6\USERDA~1\Temp\1_60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34405"/>
            <a:ext cx="2954002" cy="444334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software\sogo\360\360se6\USERDA~1\Temp\WANG-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379666"/>
            <a:ext cx="2952750" cy="3552825"/>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p:cNvSpPr txBox="1">
            <a:spLocks/>
          </p:cNvSpPr>
          <p:nvPr/>
        </p:nvSpPr>
        <p:spPr>
          <a:xfrm>
            <a:off x="263525" y="504796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二胡</a:t>
            </a:r>
            <a:r>
              <a:rPr lang="zh-CN" altLang="en-US" sz="2800" dirty="0" smtClean="0"/>
              <a:t>（</a:t>
            </a:r>
            <a:r>
              <a:rPr lang="en-US" altLang="zh-CN" sz="2800" dirty="0" err="1" smtClean="0"/>
              <a:t>er</a:t>
            </a:r>
            <a:r>
              <a:rPr lang="en-US" altLang="zh-CN" sz="2800" dirty="0" smtClean="0"/>
              <a:t> </a:t>
            </a:r>
            <a:r>
              <a:rPr lang="en-US" altLang="zh-CN" sz="2800" dirty="0" err="1" smtClean="0"/>
              <a:t>hu</a:t>
            </a:r>
            <a:r>
              <a:rPr lang="zh-CN" altLang="en-US" sz="2800" dirty="0" smtClean="0"/>
              <a:t>）</a:t>
            </a:r>
            <a:endParaRPr lang="zh-CN" altLang="en-US" sz="2800" dirty="0"/>
          </a:p>
        </p:txBody>
      </p:sp>
      <p:sp>
        <p:nvSpPr>
          <p:cNvPr id="9" name="标题 1"/>
          <p:cNvSpPr txBox="1">
            <a:spLocks/>
          </p:cNvSpPr>
          <p:nvPr/>
        </p:nvSpPr>
        <p:spPr>
          <a:xfrm>
            <a:off x="3216275" y="5331201"/>
            <a:ext cx="3299941"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a:t>三弦</a:t>
            </a:r>
            <a:r>
              <a:rPr lang="zh-CN" altLang="en-US" sz="2800" dirty="0" smtClean="0"/>
              <a:t>（</a:t>
            </a:r>
            <a:r>
              <a:rPr lang="en-US" altLang="zh-CN" sz="2800" dirty="0" smtClean="0"/>
              <a:t>san </a:t>
            </a:r>
            <a:r>
              <a:rPr lang="en-US" altLang="zh-CN" sz="2800" dirty="0" err="1" smtClean="0"/>
              <a:t>xian</a:t>
            </a:r>
            <a:r>
              <a:rPr lang="zh-CN" altLang="en-US" sz="2800" dirty="0" smtClean="0"/>
              <a:t>）</a:t>
            </a:r>
            <a:endParaRPr lang="zh-CN" altLang="en-US" sz="2800" dirty="0"/>
          </a:p>
        </p:txBody>
      </p:sp>
      <p:sp>
        <p:nvSpPr>
          <p:cNvPr id="10" name="标题 1"/>
          <p:cNvSpPr txBox="1">
            <a:spLocks/>
          </p:cNvSpPr>
          <p:nvPr/>
        </p:nvSpPr>
        <p:spPr>
          <a:xfrm>
            <a:off x="6660232" y="5328402"/>
            <a:ext cx="3456384"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马头琴</a:t>
            </a:r>
            <a:endParaRPr lang="zh-CN" altLang="en-US" sz="2800" dirty="0"/>
          </a:p>
        </p:txBody>
      </p:sp>
    </p:spTree>
    <p:extLst>
      <p:ext uri="{BB962C8B-B14F-4D97-AF65-F5344CB8AC3E}">
        <p14:creationId xmlns:p14="http://schemas.microsoft.com/office/powerpoint/2010/main" val="4012696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拉弦乐器</a:t>
            </a:r>
            <a:endParaRPr lang="zh-CN" altLang="en-US" dirty="0"/>
          </a:p>
        </p:txBody>
      </p:sp>
      <p:sp>
        <p:nvSpPr>
          <p:cNvPr id="3" name="内容占位符 2"/>
          <p:cNvSpPr>
            <a:spLocks noGrp="1"/>
          </p:cNvSpPr>
          <p:nvPr>
            <p:ph sz="quarter" idx="1"/>
          </p:nvPr>
        </p:nvSpPr>
        <p:spPr>
          <a:xfrm>
            <a:off x="4139952" y="836712"/>
            <a:ext cx="4752528" cy="5472608"/>
          </a:xfrm>
        </p:spPr>
        <p:txBody>
          <a:bodyPr>
            <a:noAutofit/>
          </a:bodyPr>
          <a:lstStyle/>
          <a:p>
            <a:r>
              <a:rPr lang="zh-CN" altLang="en-US" sz="3000" b="1" dirty="0" smtClean="0"/>
              <a:t>         二胡又叫南胡，是中国最主要（</a:t>
            </a:r>
            <a:r>
              <a:rPr lang="en-US" altLang="zh-CN" sz="3000" b="1" dirty="0" smtClean="0"/>
              <a:t>main</a:t>
            </a:r>
            <a:r>
              <a:rPr lang="zh-CN" altLang="en-US" sz="3000" b="1" dirty="0" smtClean="0"/>
              <a:t>）的拉弦乐器。在世界上，二胡被誉为“中国的小提琴（</a:t>
            </a:r>
            <a:r>
              <a:rPr lang="en-US" altLang="zh-CN" sz="3000" b="1" dirty="0" smtClean="0"/>
              <a:t>violin</a:t>
            </a:r>
            <a:r>
              <a:rPr lang="zh-CN" altLang="en-US" sz="3000" b="1" dirty="0" smtClean="0"/>
              <a:t>）”。二胡可以独奏（</a:t>
            </a:r>
            <a:r>
              <a:rPr lang="en-US" altLang="zh-CN" sz="3000" b="1" dirty="0" smtClean="0"/>
              <a:t>solo</a:t>
            </a:r>
            <a:r>
              <a:rPr lang="zh-CN" altLang="en-US" sz="3000" b="1" dirty="0" smtClean="0"/>
              <a:t>），也可以参加重奏或合奏，在民乐团中的重要性（</a:t>
            </a:r>
            <a:r>
              <a:rPr lang="en-US" altLang="zh-CN" sz="3000" b="1" dirty="0" smtClean="0"/>
              <a:t>importance</a:t>
            </a:r>
            <a:r>
              <a:rPr lang="zh-CN" altLang="en-US" sz="3000" b="1" dirty="0" smtClean="0"/>
              <a:t>）相当于（</a:t>
            </a:r>
            <a:r>
              <a:rPr lang="en-US" altLang="zh-CN" sz="3000" b="1" dirty="0"/>
              <a:t>as</a:t>
            </a:r>
            <a:r>
              <a:rPr lang="zh-CN" altLang="en-US" sz="3000" b="1" dirty="0" smtClean="0"/>
              <a:t>）管弦乐队（</a:t>
            </a:r>
            <a:r>
              <a:rPr lang="en-US" altLang="zh-CN" sz="3000" b="1" dirty="0" smtClean="0"/>
              <a:t>orchestra</a:t>
            </a:r>
            <a:r>
              <a:rPr lang="zh-CN" altLang="en-US" sz="3000" b="1" dirty="0" smtClean="0"/>
              <a:t>）里的小提琴。</a:t>
            </a:r>
            <a:endParaRPr lang="zh-CN" altLang="en-US" sz="3000" b="1" dirty="0"/>
          </a:p>
        </p:txBody>
      </p:sp>
      <p:sp>
        <p:nvSpPr>
          <p:cNvPr id="4" name="标题 1"/>
          <p:cNvSpPr txBox="1">
            <a:spLocks/>
          </p:cNvSpPr>
          <p:nvPr/>
        </p:nvSpPr>
        <p:spPr>
          <a:xfrm>
            <a:off x="827584" y="5211486"/>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二胡</a:t>
            </a:r>
            <a:r>
              <a:rPr lang="zh-CN" altLang="en-US" sz="3000" dirty="0" smtClean="0"/>
              <a:t>（</a:t>
            </a:r>
            <a:r>
              <a:rPr lang="en-US" altLang="zh-CN" sz="3000" dirty="0" err="1" smtClean="0"/>
              <a:t>er</a:t>
            </a:r>
            <a:r>
              <a:rPr lang="en-US" altLang="zh-CN" sz="3000" dirty="0" smtClean="0"/>
              <a:t> </a:t>
            </a:r>
            <a:r>
              <a:rPr lang="en-US" altLang="zh-CN" sz="3000" dirty="0" err="1" smtClean="0"/>
              <a:t>hu</a:t>
            </a:r>
            <a:r>
              <a:rPr lang="zh-CN" altLang="en-US" sz="3000" dirty="0" smtClean="0"/>
              <a:t>）</a:t>
            </a:r>
            <a:endParaRPr lang="zh-CN" altLang="en-US" sz="3000" dirty="0"/>
          </a:p>
        </p:txBody>
      </p:sp>
      <p:pic>
        <p:nvPicPr>
          <p:cNvPr id="5" name="Picture 8" descr="d:\software\sogo\360\360se6\USERDA~1\Temp\WANG-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4246"/>
            <a:ext cx="3368788" cy="405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9308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5482" y="152344"/>
            <a:ext cx="7772400" cy="1143000"/>
          </a:xfrm>
        </p:spPr>
        <p:txBody>
          <a:bodyPr/>
          <a:lstStyle/>
          <a:p>
            <a:r>
              <a:rPr lang="zh-CN" altLang="en-US" dirty="0" smtClean="0"/>
              <a:t>吹奏乐器</a:t>
            </a:r>
            <a:endParaRPr lang="zh-CN" altLang="en-US" dirty="0"/>
          </a:p>
        </p:txBody>
      </p:sp>
      <p:sp>
        <p:nvSpPr>
          <p:cNvPr id="4" name="标题 1"/>
          <p:cNvSpPr txBox="1">
            <a:spLocks/>
          </p:cNvSpPr>
          <p:nvPr/>
        </p:nvSpPr>
        <p:spPr>
          <a:xfrm>
            <a:off x="467544" y="5013176"/>
            <a:ext cx="3600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笙</a:t>
            </a:r>
            <a:r>
              <a:rPr lang="zh-CN" altLang="en-US" sz="3000" dirty="0" smtClean="0"/>
              <a:t>（</a:t>
            </a:r>
            <a:r>
              <a:rPr lang="en-US" altLang="zh-CN" sz="3000" dirty="0" smtClean="0"/>
              <a:t>sheng</a:t>
            </a:r>
            <a:r>
              <a:rPr lang="zh-CN" altLang="en-US" sz="3000" dirty="0" smtClean="0"/>
              <a:t>）</a:t>
            </a:r>
            <a:endParaRPr lang="zh-CN" altLang="en-US" sz="3000" dirty="0"/>
          </a:p>
        </p:txBody>
      </p:sp>
      <p:sp>
        <p:nvSpPr>
          <p:cNvPr id="5" name="标题 1"/>
          <p:cNvSpPr txBox="1">
            <a:spLocks/>
          </p:cNvSpPr>
          <p:nvPr/>
        </p:nvSpPr>
        <p:spPr>
          <a:xfrm>
            <a:off x="3732557" y="1844824"/>
            <a:ext cx="2438250" cy="1143000"/>
          </a:xfrm>
          <a:prstGeom prst="rect">
            <a:avLst/>
          </a:prstGeom>
        </p:spPr>
        <p:txBody>
          <a:bodyPr bIns="91440" anchor="b" anchorCtr="0">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箫</a:t>
            </a:r>
            <a:endParaRPr lang="en-US" altLang="zh-CN" sz="3000" dirty="0"/>
          </a:p>
          <a:p>
            <a:r>
              <a:rPr lang="en-US" altLang="zh-CN" sz="3000" dirty="0" err="1" smtClean="0"/>
              <a:t>xiao</a:t>
            </a:r>
            <a:endParaRPr lang="zh-CN" altLang="en-US" sz="3000" dirty="0"/>
          </a:p>
        </p:txBody>
      </p:sp>
      <p:sp>
        <p:nvSpPr>
          <p:cNvPr id="6" name="标题 1"/>
          <p:cNvSpPr txBox="1">
            <a:spLocks/>
          </p:cNvSpPr>
          <p:nvPr/>
        </p:nvSpPr>
        <p:spPr>
          <a:xfrm>
            <a:off x="3779912" y="4033876"/>
            <a:ext cx="1171770" cy="2579366"/>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smtClean="0"/>
              <a:t>笛</a:t>
            </a:r>
            <a:endParaRPr lang="en-US" altLang="zh-CN" dirty="0" smtClean="0"/>
          </a:p>
          <a:p>
            <a:r>
              <a:rPr lang="zh-CN" altLang="en-US" dirty="0" smtClean="0"/>
              <a:t>子</a:t>
            </a:r>
            <a:endParaRPr lang="en-US" altLang="zh-CN" dirty="0" smtClean="0"/>
          </a:p>
          <a:p>
            <a:r>
              <a:rPr lang="en-US" altLang="zh-CN" sz="3000" dirty="0" smtClean="0"/>
              <a:t>di </a:t>
            </a:r>
          </a:p>
          <a:p>
            <a:r>
              <a:rPr lang="en-US" altLang="zh-CN" sz="3000" dirty="0" err="1" smtClean="0"/>
              <a:t>zi</a:t>
            </a:r>
            <a:endParaRPr lang="zh-CN" altLang="en-US" sz="3000" dirty="0"/>
          </a:p>
        </p:txBody>
      </p:sp>
      <p:pic>
        <p:nvPicPr>
          <p:cNvPr id="8194" name="Picture 2" descr="d:\software\sogo\360\360se6\USERDA~1\Temp\1935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72" y="4033876"/>
            <a:ext cx="4228830" cy="25793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software\sogo\360\360se6\USERDA~1\Temp\W020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89733"/>
            <a:ext cx="3143250" cy="39338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d:\software\sogo\360\360se6\USERDA~1\Temp\19D18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88640"/>
            <a:ext cx="316520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4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372" y="103379"/>
            <a:ext cx="3337620" cy="1143000"/>
          </a:xfrm>
        </p:spPr>
        <p:txBody>
          <a:bodyPr/>
          <a:lstStyle/>
          <a:p>
            <a:r>
              <a:rPr lang="zh-CN" altLang="en-US" dirty="0" smtClean="0"/>
              <a:t>奥斯卡金像奖</a:t>
            </a:r>
            <a:endParaRPr lang="zh-CN" altLang="en-US" dirty="0"/>
          </a:p>
        </p:txBody>
      </p:sp>
      <p:sp>
        <p:nvSpPr>
          <p:cNvPr id="3" name="内容占位符 2"/>
          <p:cNvSpPr>
            <a:spLocks noGrp="1"/>
          </p:cNvSpPr>
          <p:nvPr>
            <p:ph sz="quarter" idx="1"/>
          </p:nvPr>
        </p:nvSpPr>
        <p:spPr>
          <a:xfrm>
            <a:off x="0" y="332656"/>
            <a:ext cx="5334372" cy="6408712"/>
          </a:xfrm>
        </p:spPr>
        <p:txBody>
          <a:bodyPr>
            <a:normAutofit/>
          </a:bodyPr>
          <a:lstStyle/>
          <a:p>
            <a:r>
              <a:rPr lang="zh-CN" altLang="en-US" dirty="0" smtClean="0"/>
              <a:t>      奥斯卡金像奖</a:t>
            </a:r>
            <a:r>
              <a:rPr lang="zh-CN" altLang="en-US" dirty="0"/>
              <a:t>，简称奥斯卡奖，也即学院奖（</a:t>
            </a:r>
            <a:r>
              <a:rPr lang="en-US" altLang="zh-CN" dirty="0"/>
              <a:t>Academy Award</a:t>
            </a:r>
            <a:r>
              <a:rPr lang="zh-CN" altLang="en-US" dirty="0"/>
              <a:t>），由有“好莱坞之王”之称的米高梅电影公司创始人梅耶（</a:t>
            </a:r>
            <a:r>
              <a:rPr lang="en-US" altLang="zh-CN" dirty="0"/>
              <a:t>Louis B. Mayer</a:t>
            </a:r>
            <a:r>
              <a:rPr lang="zh-CN" altLang="en-US" dirty="0"/>
              <a:t>）发起成立的美国电影艺术与科学学院（</a:t>
            </a:r>
            <a:r>
              <a:rPr lang="en-US" altLang="zh-CN" dirty="0"/>
              <a:t>Academy of Motion Picture Arts and Sciences</a:t>
            </a:r>
            <a:r>
              <a:rPr lang="zh-CN" altLang="en-US" dirty="0"/>
              <a:t>）颁发。</a:t>
            </a:r>
            <a:r>
              <a:rPr lang="en-US" altLang="zh-CN" dirty="0"/>
              <a:t>1928</a:t>
            </a:r>
            <a:r>
              <a:rPr lang="zh-CN" altLang="en-US" dirty="0"/>
              <a:t>年设立，每年一次在美国洛杉矶</a:t>
            </a:r>
            <a:r>
              <a:rPr lang="zh-CN" altLang="en-US" dirty="0" smtClean="0"/>
              <a:t>好莱坞（</a:t>
            </a:r>
            <a:r>
              <a:rPr lang="en-US" altLang="zh-CN" dirty="0" err="1" smtClean="0"/>
              <a:t>hollywood</a:t>
            </a:r>
            <a:r>
              <a:rPr lang="zh-CN" altLang="en-US" dirty="0" smtClean="0"/>
              <a:t>）举行</a:t>
            </a:r>
            <a:r>
              <a:rPr lang="zh-CN" altLang="en-US" dirty="0"/>
              <a:t>，旨在鼓励优秀电影的创作与发展，半个多世纪以来享有盛誉，不仅是美国电影业界年度最重要的活动，也倍受世界瞩目。奥斯卡金像奖与欧洲三大国际电影节被视为世界影坛最重要的四大电影奖。</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372" y="1268760"/>
            <a:ext cx="3750568"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314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05230" y="260648"/>
            <a:ext cx="3466728" cy="1143000"/>
          </a:xfrm>
        </p:spPr>
        <p:txBody>
          <a:bodyPr/>
          <a:lstStyle/>
          <a:p>
            <a:r>
              <a:rPr lang="zh-CN" altLang="en-US" dirty="0" smtClean="0"/>
              <a:t>吹奏乐器</a:t>
            </a:r>
            <a:endParaRPr lang="zh-CN" altLang="en-US" dirty="0"/>
          </a:p>
        </p:txBody>
      </p:sp>
      <p:sp>
        <p:nvSpPr>
          <p:cNvPr id="3" name="内容占位符 2"/>
          <p:cNvSpPr>
            <a:spLocks noGrp="1"/>
          </p:cNvSpPr>
          <p:nvPr>
            <p:ph sz="quarter" idx="1"/>
          </p:nvPr>
        </p:nvSpPr>
        <p:spPr>
          <a:xfrm>
            <a:off x="-252536" y="94320"/>
            <a:ext cx="5538394" cy="6597352"/>
          </a:xfrm>
        </p:spPr>
        <p:txBody>
          <a:bodyPr>
            <a:noAutofit/>
          </a:bodyPr>
          <a:lstStyle/>
          <a:p>
            <a:r>
              <a:rPr lang="zh-CN" altLang="en-US" sz="2800" b="1" dirty="0" smtClean="0"/>
              <a:t>         笛子是中国广为流传（</a:t>
            </a:r>
            <a:r>
              <a:rPr lang="en-US" altLang="zh-CN" sz="2800" b="1" dirty="0" smtClean="0"/>
              <a:t>spread</a:t>
            </a:r>
            <a:r>
              <a:rPr lang="zh-CN" altLang="en-US" sz="2800" b="1" dirty="0" smtClean="0"/>
              <a:t>）的吹奏乐器。因为笛子用天然竹材（</a:t>
            </a:r>
            <a:r>
              <a:rPr lang="en-US" altLang="zh-CN" sz="2800" b="1" dirty="0" smtClean="0"/>
              <a:t>bamboo</a:t>
            </a:r>
            <a:r>
              <a:rPr lang="zh-CN" altLang="en-US" sz="2800" b="1" dirty="0" smtClean="0"/>
              <a:t>）制成（</a:t>
            </a:r>
            <a:r>
              <a:rPr lang="en-US" altLang="zh-CN" sz="2800" b="1" dirty="0" smtClean="0"/>
              <a:t>made</a:t>
            </a:r>
            <a:r>
              <a:rPr lang="zh-CN" altLang="en-US" sz="2800" b="1" dirty="0" smtClean="0"/>
              <a:t>），所以也称为“竹笛”。笛子是中国最具特色（</a:t>
            </a:r>
            <a:r>
              <a:rPr lang="en-US" altLang="zh-CN" sz="2800" b="1" dirty="0" smtClean="0"/>
              <a:t>most special</a:t>
            </a:r>
            <a:r>
              <a:rPr lang="zh-CN" altLang="en-US" sz="2800" b="1" dirty="0" smtClean="0"/>
              <a:t>）的吹奏乐器之一。笛子虽然短小简单，但它却有几千年的历史。笛子的表现力（</a:t>
            </a:r>
            <a:r>
              <a:rPr lang="en-US" altLang="zh-CN" sz="2800" b="1" dirty="0" smtClean="0"/>
              <a:t>expressive force</a:t>
            </a:r>
            <a:r>
              <a:rPr lang="zh-CN" altLang="en-US" sz="2800" b="1" dirty="0" smtClean="0"/>
              <a:t>）非常丰富（</a:t>
            </a:r>
            <a:r>
              <a:rPr lang="en-US" altLang="zh-CN" sz="2800" b="1" dirty="0" smtClean="0"/>
              <a:t>abundant</a:t>
            </a:r>
            <a:r>
              <a:rPr lang="zh-CN" altLang="en-US" sz="2800" b="1" dirty="0" smtClean="0"/>
              <a:t>），它既能演奏出不同的旋律（</a:t>
            </a:r>
            <a:r>
              <a:rPr lang="en-US" altLang="zh-CN" sz="2800" b="1" dirty="0" smtClean="0"/>
              <a:t>melody</a:t>
            </a:r>
            <a:r>
              <a:rPr lang="zh-CN" altLang="en-US" sz="2800" b="1" dirty="0" smtClean="0"/>
              <a:t>），又能表现各种情调（</a:t>
            </a:r>
            <a:r>
              <a:rPr lang="en-US" altLang="zh-CN" sz="2800" b="1" dirty="0" smtClean="0"/>
              <a:t>emotion</a:t>
            </a:r>
            <a:r>
              <a:rPr lang="zh-CN" altLang="en-US" sz="2800" b="1" dirty="0" smtClean="0"/>
              <a:t>）。除此以外，笛子还能表现大自然的声音（</a:t>
            </a:r>
            <a:r>
              <a:rPr lang="en-US" altLang="zh-CN" sz="2800" b="1" dirty="0" smtClean="0"/>
              <a:t>sound of nature</a:t>
            </a:r>
            <a:r>
              <a:rPr lang="zh-CN" altLang="en-US" sz="2800" b="1" dirty="0" smtClean="0"/>
              <a:t>），比如模仿（</a:t>
            </a:r>
            <a:r>
              <a:rPr lang="en-US" altLang="zh-CN" sz="2800" b="1" dirty="0" smtClean="0"/>
              <a:t>imitate</a:t>
            </a:r>
            <a:r>
              <a:rPr lang="zh-CN" altLang="en-US" sz="2800" b="1" dirty="0" smtClean="0"/>
              <a:t>）各种鸟的声音等。</a:t>
            </a:r>
            <a:endParaRPr lang="zh-CN" altLang="en-US" sz="2800" b="1" dirty="0"/>
          </a:p>
        </p:txBody>
      </p:sp>
      <p:sp>
        <p:nvSpPr>
          <p:cNvPr id="4" name="标题 1"/>
          <p:cNvSpPr txBox="1">
            <a:spLocks/>
          </p:cNvSpPr>
          <p:nvPr/>
        </p:nvSpPr>
        <p:spPr>
          <a:xfrm>
            <a:off x="5724128" y="5445224"/>
            <a:ext cx="3600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CN" altLang="en-US" dirty="0"/>
              <a:t>笛子</a:t>
            </a:r>
            <a:r>
              <a:rPr lang="zh-CN" altLang="en-US" sz="3000" dirty="0" smtClean="0"/>
              <a:t>（</a:t>
            </a:r>
            <a:r>
              <a:rPr lang="en-US" altLang="zh-CN" sz="3000" dirty="0" smtClean="0"/>
              <a:t>di </a:t>
            </a:r>
            <a:r>
              <a:rPr lang="en-US" altLang="zh-CN" sz="3000" dirty="0" err="1" smtClean="0"/>
              <a:t>zi</a:t>
            </a:r>
            <a:r>
              <a:rPr lang="zh-CN" altLang="en-US" sz="3000" dirty="0" smtClean="0"/>
              <a:t>）</a:t>
            </a:r>
            <a:endParaRPr lang="zh-CN" altLang="en-US" sz="3000" dirty="0"/>
          </a:p>
        </p:txBody>
      </p:sp>
      <p:pic>
        <p:nvPicPr>
          <p:cNvPr id="9218" name="Picture 2" descr="d:\software\sogo\360\360se6\USERDA~1\Temp\5261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628800"/>
            <a:ext cx="334021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486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根据短文找出四个正确的句子</a:t>
            </a:r>
            <a:endParaRPr lang="zh-CN" altLang="en-US" dirty="0"/>
          </a:p>
        </p:txBody>
      </p:sp>
      <p:sp>
        <p:nvSpPr>
          <p:cNvPr id="3" name="内容占位符 2"/>
          <p:cNvSpPr>
            <a:spLocks noGrp="1"/>
          </p:cNvSpPr>
          <p:nvPr>
            <p:ph sz="quarter" idx="1"/>
          </p:nvPr>
        </p:nvSpPr>
        <p:spPr>
          <a:xfrm>
            <a:off x="683568" y="1772816"/>
            <a:ext cx="7772400" cy="4572000"/>
          </a:xfrm>
        </p:spPr>
        <p:txBody>
          <a:bodyPr>
            <a:normAutofit/>
          </a:bodyPr>
          <a:lstStyle/>
          <a:p>
            <a:r>
              <a:rPr lang="en-US" altLang="zh-CN" sz="3000" dirty="0" smtClean="0"/>
              <a:t>1</a:t>
            </a:r>
            <a:r>
              <a:rPr lang="zh-CN" altLang="en-US" sz="3000" dirty="0" smtClean="0"/>
              <a:t>、中国的民族乐器种类繁多。</a:t>
            </a:r>
            <a:endParaRPr lang="en-US" altLang="zh-CN" sz="3000" dirty="0" smtClean="0"/>
          </a:p>
          <a:p>
            <a:r>
              <a:rPr lang="en-US" altLang="zh-CN" sz="3000" dirty="0" smtClean="0"/>
              <a:t>2</a:t>
            </a:r>
            <a:r>
              <a:rPr lang="zh-CN" altLang="en-US" sz="3000" dirty="0" smtClean="0"/>
              <a:t>、笛子是一种弦乐器。</a:t>
            </a:r>
            <a:endParaRPr lang="en-US" altLang="zh-CN" sz="3000" dirty="0" smtClean="0"/>
          </a:p>
          <a:p>
            <a:r>
              <a:rPr lang="en-US" altLang="zh-CN" sz="3000" dirty="0" smtClean="0"/>
              <a:t>3</a:t>
            </a:r>
            <a:r>
              <a:rPr lang="zh-CN" altLang="en-US" sz="3000" dirty="0" smtClean="0"/>
              <a:t>、编钟是中国现代上层社会专用的乐器。</a:t>
            </a:r>
            <a:endParaRPr lang="en-US" altLang="zh-CN" sz="3000" dirty="0" smtClean="0"/>
          </a:p>
          <a:p>
            <a:r>
              <a:rPr lang="en-US" altLang="zh-CN" sz="3000" dirty="0" smtClean="0"/>
              <a:t>4</a:t>
            </a:r>
            <a:r>
              <a:rPr lang="zh-CN" altLang="en-US" sz="3000" dirty="0" smtClean="0"/>
              <a:t>、人们一般称“古筝”为“东方钢琴”。</a:t>
            </a:r>
            <a:endParaRPr lang="en-US" altLang="zh-CN" sz="3000" dirty="0" smtClean="0"/>
          </a:p>
          <a:p>
            <a:r>
              <a:rPr lang="en-US" altLang="zh-CN" sz="3000" dirty="0" smtClean="0"/>
              <a:t>5</a:t>
            </a:r>
            <a:r>
              <a:rPr lang="zh-CN" altLang="en-US" sz="3000" dirty="0" smtClean="0"/>
              <a:t>、编钟是用木头做成的。</a:t>
            </a:r>
            <a:endParaRPr lang="en-US" altLang="zh-CN" sz="3000" dirty="0" smtClean="0"/>
          </a:p>
          <a:p>
            <a:r>
              <a:rPr lang="en-US" altLang="zh-CN" sz="3000" dirty="0" smtClean="0"/>
              <a:t>6</a:t>
            </a:r>
            <a:r>
              <a:rPr lang="zh-CN" altLang="en-US" sz="3000" dirty="0" smtClean="0"/>
              <a:t>、在古代，编钟是一种很普通的乐器。</a:t>
            </a:r>
            <a:endParaRPr lang="en-US" altLang="zh-CN" sz="3000" dirty="0" smtClean="0"/>
          </a:p>
          <a:p>
            <a:r>
              <a:rPr lang="en-US" altLang="zh-CN" sz="3000" dirty="0" smtClean="0"/>
              <a:t>7</a:t>
            </a:r>
            <a:r>
              <a:rPr lang="zh-CN" altLang="en-US" sz="3000" dirty="0" smtClean="0"/>
              <a:t>、笛子是用竹子做的，有着几千年的历史。</a:t>
            </a:r>
            <a:endParaRPr lang="en-US" altLang="zh-CN" sz="3000" dirty="0" smtClean="0"/>
          </a:p>
          <a:p>
            <a:r>
              <a:rPr lang="en-US" altLang="zh-CN" sz="3000" dirty="0" smtClean="0"/>
              <a:t>8</a:t>
            </a:r>
            <a:r>
              <a:rPr lang="zh-CN" altLang="en-US" sz="3000" dirty="0" smtClean="0"/>
              <a:t>、人们把二胡比作“中国的小提琴”。</a:t>
            </a:r>
            <a:endParaRPr lang="zh-CN" altLang="en-US" sz="3000" dirty="0"/>
          </a:p>
        </p:txBody>
      </p:sp>
    </p:spTree>
    <p:extLst>
      <p:ext uri="{BB962C8B-B14F-4D97-AF65-F5344CB8AC3E}">
        <p14:creationId xmlns:p14="http://schemas.microsoft.com/office/powerpoint/2010/main" val="8790204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0"/>
            <a:ext cx="7772400" cy="1143000"/>
          </a:xfrm>
        </p:spPr>
        <p:txBody>
          <a:bodyPr/>
          <a:lstStyle/>
          <a:p>
            <a:r>
              <a:rPr lang="zh-CN" altLang="en-US" dirty="0" smtClean="0"/>
              <a:t>练习</a:t>
            </a:r>
            <a:r>
              <a:rPr lang="en-US" altLang="zh-CN" dirty="0" smtClean="0"/>
              <a:t>C:</a:t>
            </a:r>
            <a:r>
              <a:rPr lang="zh-CN" altLang="en-US" dirty="0" smtClean="0"/>
              <a:t>完成句子</a:t>
            </a:r>
            <a:endParaRPr lang="zh-CN" altLang="en-US" dirty="0"/>
          </a:p>
        </p:txBody>
      </p:sp>
      <p:sp>
        <p:nvSpPr>
          <p:cNvPr id="3" name="内容占位符 2"/>
          <p:cNvSpPr>
            <a:spLocks noGrp="1"/>
          </p:cNvSpPr>
          <p:nvPr>
            <p:ph sz="quarter" idx="1"/>
          </p:nvPr>
        </p:nvSpPr>
        <p:spPr>
          <a:xfrm>
            <a:off x="0" y="1340768"/>
            <a:ext cx="4679504" cy="4824536"/>
          </a:xfrm>
        </p:spPr>
        <p:txBody>
          <a:bodyPr>
            <a:normAutofit/>
          </a:bodyPr>
          <a:lstStyle/>
          <a:p>
            <a:r>
              <a:rPr lang="en-US" altLang="zh-CN" sz="3000" dirty="0" smtClean="0"/>
              <a:t>1</a:t>
            </a:r>
            <a:r>
              <a:rPr lang="zh-CN" altLang="en-US" sz="3000" dirty="0" smtClean="0"/>
              <a:t>、笛子是一种很简单的乐器，</a:t>
            </a:r>
            <a:endParaRPr lang="en-US" altLang="zh-CN" sz="3000" dirty="0" smtClean="0"/>
          </a:p>
          <a:p>
            <a:r>
              <a:rPr lang="en-US" altLang="zh-CN" sz="3000" dirty="0" smtClean="0"/>
              <a:t>2</a:t>
            </a:r>
            <a:r>
              <a:rPr lang="zh-CN" altLang="en-US" sz="3000" dirty="0" smtClean="0"/>
              <a:t>、古筝有</a:t>
            </a:r>
            <a:r>
              <a:rPr lang="en-US" altLang="zh-CN" sz="3000" dirty="0" smtClean="0"/>
              <a:t>21</a:t>
            </a:r>
            <a:r>
              <a:rPr lang="zh-CN" altLang="en-US" sz="3000" dirty="0" smtClean="0"/>
              <a:t>根弦，</a:t>
            </a:r>
            <a:endParaRPr lang="en-US" altLang="zh-CN" sz="3000" dirty="0" smtClean="0"/>
          </a:p>
          <a:p>
            <a:r>
              <a:rPr lang="en-US" altLang="zh-CN" sz="3000" dirty="0" smtClean="0"/>
              <a:t>3</a:t>
            </a:r>
            <a:r>
              <a:rPr lang="zh-CN" altLang="en-US" sz="3000" dirty="0" smtClean="0"/>
              <a:t>、用笛子能吹奏出各种声音，</a:t>
            </a:r>
            <a:endParaRPr lang="en-US" altLang="zh-CN" sz="3000" dirty="0" smtClean="0"/>
          </a:p>
          <a:p>
            <a:r>
              <a:rPr lang="en-US" altLang="zh-CN" sz="3000" dirty="0" smtClean="0"/>
              <a:t>4</a:t>
            </a:r>
            <a:r>
              <a:rPr lang="zh-CN" altLang="en-US" sz="3000" dirty="0" smtClean="0"/>
              <a:t>、编钟的钟体越小，</a:t>
            </a:r>
            <a:endParaRPr lang="en-US" altLang="zh-CN" sz="3000" dirty="0" smtClean="0"/>
          </a:p>
          <a:p>
            <a:r>
              <a:rPr lang="en-US" altLang="zh-CN" sz="3000" dirty="0" smtClean="0"/>
              <a:t>5</a:t>
            </a:r>
            <a:r>
              <a:rPr lang="zh-CN" altLang="en-US" sz="3000" dirty="0" smtClean="0"/>
              <a:t>、古筝的音域很广，</a:t>
            </a:r>
            <a:endParaRPr lang="en-US" altLang="zh-CN" sz="3000" dirty="0" smtClean="0"/>
          </a:p>
          <a:p>
            <a:r>
              <a:rPr lang="en-US" altLang="zh-CN" sz="3000" dirty="0" smtClean="0"/>
              <a:t>6</a:t>
            </a:r>
            <a:r>
              <a:rPr lang="zh-CN" altLang="en-US" sz="3000" dirty="0" smtClean="0"/>
              <a:t>、编钟在春秋战国时期，</a:t>
            </a:r>
            <a:endParaRPr lang="zh-CN" altLang="en-US" sz="3000" dirty="0"/>
          </a:p>
        </p:txBody>
      </p:sp>
      <p:sp>
        <p:nvSpPr>
          <p:cNvPr id="4" name="内容占位符 2"/>
          <p:cNvSpPr txBox="1">
            <a:spLocks/>
          </p:cNvSpPr>
          <p:nvPr/>
        </p:nvSpPr>
        <p:spPr>
          <a:xfrm>
            <a:off x="4679504" y="1340768"/>
            <a:ext cx="4464496"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sz="3000" dirty="0" smtClean="0"/>
              <a:t>A.</a:t>
            </a:r>
            <a:r>
              <a:rPr lang="zh-CN" altLang="en-US" sz="3000" dirty="0" smtClean="0"/>
              <a:t>比如鸟的叫声。</a:t>
            </a:r>
            <a:endParaRPr lang="en-US" altLang="zh-CN" sz="3000" dirty="0" smtClean="0"/>
          </a:p>
          <a:p>
            <a:r>
              <a:rPr lang="en-US" altLang="zh-CN" sz="3000" dirty="0" smtClean="0"/>
              <a:t>C.</a:t>
            </a:r>
            <a:r>
              <a:rPr lang="zh-CN" altLang="en-US" sz="3000" dirty="0" smtClean="0"/>
              <a:t>但演奏起来表现力很强。</a:t>
            </a:r>
            <a:endParaRPr lang="en-US" altLang="zh-CN" sz="3000" dirty="0" smtClean="0"/>
          </a:p>
          <a:p>
            <a:r>
              <a:rPr lang="en-US" altLang="zh-CN" sz="3000" dirty="0" smtClean="0"/>
              <a:t>D.</a:t>
            </a:r>
            <a:r>
              <a:rPr lang="zh-CN" altLang="en-US" sz="3000" dirty="0" smtClean="0"/>
              <a:t>音高就越高，音量也越小。</a:t>
            </a:r>
            <a:endParaRPr lang="en-US" altLang="zh-CN" sz="3000" dirty="0" smtClean="0"/>
          </a:p>
          <a:p>
            <a:r>
              <a:rPr lang="en-US" altLang="zh-CN" sz="3000" dirty="0" smtClean="0"/>
              <a:t>F.</a:t>
            </a:r>
            <a:r>
              <a:rPr lang="zh-CN" altLang="en-US" sz="3000" dirty="0" smtClean="0"/>
              <a:t>相当流行</a:t>
            </a:r>
            <a:endParaRPr lang="en-US" altLang="zh-CN" sz="3000" dirty="0" smtClean="0"/>
          </a:p>
          <a:p>
            <a:r>
              <a:rPr lang="en-US" altLang="zh-CN" sz="3000" dirty="0" smtClean="0"/>
              <a:t>G.</a:t>
            </a:r>
            <a:r>
              <a:rPr lang="zh-CN" altLang="en-US" sz="3000" dirty="0" smtClean="0"/>
              <a:t>可以为歌舞伴奏</a:t>
            </a:r>
            <a:endParaRPr lang="en-US" altLang="zh-CN" sz="3000" dirty="0" smtClean="0"/>
          </a:p>
          <a:p>
            <a:r>
              <a:rPr lang="en-US" altLang="zh-CN" sz="3000" dirty="0" smtClean="0"/>
              <a:t>H.</a:t>
            </a:r>
            <a:r>
              <a:rPr lang="zh-CN" altLang="en-US" sz="3000" dirty="0" smtClean="0"/>
              <a:t>音色美妙动听</a:t>
            </a:r>
            <a:endParaRPr lang="en-US" altLang="zh-CN" sz="3000" dirty="0" smtClean="0"/>
          </a:p>
        </p:txBody>
      </p:sp>
    </p:spTree>
    <p:extLst>
      <p:ext uri="{BB962C8B-B14F-4D97-AF65-F5344CB8AC3E}">
        <p14:creationId xmlns:p14="http://schemas.microsoft.com/office/powerpoint/2010/main" val="52540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7220" y="548680"/>
            <a:ext cx="7772400" cy="971600"/>
          </a:xfrm>
        </p:spPr>
        <p:txBody>
          <a:bodyPr/>
          <a:lstStyle/>
          <a:p>
            <a:r>
              <a:rPr lang="zh-CN" altLang="en-US" dirty="0" smtClean="0"/>
              <a:t>美籍华人贝聿铭</a:t>
            </a:r>
            <a:endParaRPr lang="zh-CN" altLang="en-US" dirty="0"/>
          </a:p>
        </p:txBody>
      </p:sp>
      <p:sp>
        <p:nvSpPr>
          <p:cNvPr id="3" name="内容占位符 2"/>
          <p:cNvSpPr>
            <a:spLocks noGrp="1"/>
          </p:cNvSpPr>
          <p:nvPr>
            <p:ph sz="quarter" idx="1"/>
          </p:nvPr>
        </p:nvSpPr>
        <p:spPr>
          <a:xfrm>
            <a:off x="323528" y="1844824"/>
            <a:ext cx="4464496" cy="5589240"/>
          </a:xfrm>
        </p:spPr>
        <p:txBody>
          <a:bodyPr>
            <a:normAutofit/>
          </a:bodyPr>
          <a:lstStyle/>
          <a:p>
            <a:pPr>
              <a:lnSpc>
                <a:spcPct val="150000"/>
              </a:lnSpc>
            </a:pPr>
            <a:r>
              <a:rPr lang="zh-CN" altLang="en-US" sz="3000" dirty="0" smtClean="0"/>
              <a:t>         美籍华人贝聿铭先生是一位世界级的现代建筑大师（</a:t>
            </a:r>
            <a:r>
              <a:rPr lang="en-US" altLang="zh-CN" sz="3000" dirty="0" smtClean="0"/>
              <a:t>architect</a:t>
            </a:r>
            <a:r>
              <a:rPr lang="zh-CN" altLang="en-US" sz="3000" dirty="0" smtClean="0"/>
              <a:t>）。他父亲是中国银行的创始人之一。</a:t>
            </a:r>
            <a:endParaRPr lang="zh-CN" altLang="en-US" sz="3000" dirty="0"/>
          </a:p>
        </p:txBody>
      </p:sp>
      <p:pic>
        <p:nvPicPr>
          <p:cNvPr id="1026" name="Picture 2" descr="d:\software\sogo\360\360se6\USERDA~1\Temp\116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596" y="764704"/>
            <a:ext cx="3649269" cy="548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080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0" y="404664"/>
            <a:ext cx="8964488" cy="4895056"/>
          </a:xfrm>
        </p:spPr>
        <p:txBody>
          <a:bodyPr>
            <a:normAutofit/>
          </a:bodyPr>
          <a:lstStyle/>
          <a:p>
            <a:r>
              <a:rPr lang="zh-CN" altLang="en-US" sz="3000" dirty="0"/>
              <a:t>贝聿铭先生</a:t>
            </a:r>
            <a:r>
              <a:rPr lang="en-US" altLang="zh-CN" sz="3000" dirty="0"/>
              <a:t>1917</a:t>
            </a:r>
            <a:r>
              <a:rPr lang="zh-CN" altLang="en-US" sz="3000" dirty="0"/>
              <a:t>年出生于广州，他的童年和少年时期是在风景如画的苏州和高楼林立的上海度过的。他从小立志要当一名建筑师。贝聿铭</a:t>
            </a:r>
            <a:r>
              <a:rPr lang="en-US" altLang="zh-CN" sz="3000" dirty="0"/>
              <a:t>1935</a:t>
            </a:r>
            <a:r>
              <a:rPr lang="zh-CN" altLang="en-US" sz="3000" dirty="0"/>
              <a:t>年远渡重洋，到美国留学，学习建筑。他从美国的</a:t>
            </a:r>
            <a:r>
              <a:rPr lang="zh-CN" altLang="en-US" sz="3000" dirty="0" smtClean="0"/>
              <a:t>麻省理工学院（</a:t>
            </a:r>
            <a:r>
              <a:rPr lang="en-US" altLang="zh-CN" sz="3200" dirty="0"/>
              <a:t>Massachusetts Institute of Technology</a:t>
            </a:r>
            <a:r>
              <a:rPr lang="zh-CN" altLang="en-US" sz="3000" dirty="0" smtClean="0"/>
              <a:t>）毕业</a:t>
            </a:r>
            <a:r>
              <a:rPr lang="zh-CN" altLang="en-US" sz="3000" dirty="0"/>
              <a:t>后，又在哈佛</a:t>
            </a:r>
            <a:r>
              <a:rPr lang="zh-CN" altLang="en-US" sz="3000" dirty="0" smtClean="0"/>
              <a:t>大学（</a:t>
            </a:r>
            <a:r>
              <a:rPr lang="en-US" altLang="zh-CN" sz="3200" dirty="0"/>
              <a:t>Harvard University</a:t>
            </a:r>
            <a:r>
              <a:rPr lang="zh-CN" altLang="en-US" sz="3000" dirty="0" smtClean="0"/>
              <a:t>）取得</a:t>
            </a:r>
            <a:r>
              <a:rPr lang="zh-CN" altLang="en-US" sz="3000" dirty="0"/>
              <a:t>了学位。</a:t>
            </a:r>
          </a:p>
          <a:p>
            <a:endParaRPr lang="zh-CN" altLang="en-US" sz="3000" dirty="0"/>
          </a:p>
        </p:txBody>
      </p:sp>
      <p:pic>
        <p:nvPicPr>
          <p:cNvPr id="5124" name="Picture 4" descr="d:\software\sogo\360\360se6\USERDA~1\Temp\WANGS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38" y="3906665"/>
            <a:ext cx="4252447" cy="27997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software\sogo\360\360se6\USERDA~1\Temp\1434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285" y="3906665"/>
            <a:ext cx="4199187" cy="279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87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95536" y="620688"/>
            <a:ext cx="8219256" cy="5904656"/>
          </a:xfrm>
        </p:spPr>
        <p:txBody>
          <a:bodyPr>
            <a:normAutofit/>
          </a:bodyPr>
          <a:lstStyle/>
          <a:p>
            <a:pPr>
              <a:lnSpc>
                <a:spcPct val="150000"/>
              </a:lnSpc>
            </a:pPr>
            <a:r>
              <a:rPr lang="zh-CN" altLang="en-US" sz="3000" dirty="0" smtClean="0"/>
              <a:t>          在美国的许多大城市都有贝聿铭的作品。贝聿铭在美国各地负责设计过博物馆、学院、商业中心、摩天大厦等，由他设计的大型建筑在百项以上。他负责设计并建造的肯尼迪图书馆于</a:t>
            </a:r>
            <a:r>
              <a:rPr lang="en-US" altLang="zh-CN" sz="3000" dirty="0" smtClean="0"/>
              <a:t>1979</a:t>
            </a:r>
            <a:r>
              <a:rPr lang="zh-CN" altLang="en-US" sz="3000" dirty="0" smtClean="0"/>
              <a:t>年落成，在美国建筑界引起轰动，被公认为美国建筑史上最佳杰作之一。贝聿铭因此声名远扬，成为世界级的建筑大师。</a:t>
            </a:r>
            <a:endParaRPr lang="zh-CN" altLang="en-US" sz="3000" dirty="0"/>
          </a:p>
        </p:txBody>
      </p:sp>
    </p:spTree>
    <p:extLst>
      <p:ext uri="{BB962C8B-B14F-4D97-AF65-F5344CB8AC3E}">
        <p14:creationId xmlns:p14="http://schemas.microsoft.com/office/powerpoint/2010/main" val="2233873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7950" y="333259"/>
            <a:ext cx="7772400" cy="1143000"/>
          </a:xfrm>
        </p:spPr>
        <p:txBody>
          <a:bodyPr/>
          <a:lstStyle/>
          <a:p>
            <a:r>
              <a:rPr lang="zh-CN" altLang="en-US" dirty="0" smtClean="0"/>
              <a:t>肯尼迪图书馆</a:t>
            </a:r>
            <a:endParaRPr lang="zh-CN" altLang="en-US" dirty="0"/>
          </a:p>
        </p:txBody>
      </p:sp>
      <p:sp>
        <p:nvSpPr>
          <p:cNvPr id="3" name="内容占位符 2"/>
          <p:cNvSpPr>
            <a:spLocks noGrp="1"/>
          </p:cNvSpPr>
          <p:nvPr>
            <p:ph sz="quarter" idx="1"/>
          </p:nvPr>
        </p:nvSpPr>
        <p:spPr>
          <a:xfrm>
            <a:off x="4540292" y="4135188"/>
            <a:ext cx="4603707" cy="2722812"/>
          </a:xfrm>
        </p:spPr>
        <p:txBody>
          <a:bodyPr>
            <a:normAutofit/>
          </a:bodyPr>
          <a:lstStyle/>
          <a:p>
            <a:r>
              <a:rPr lang="zh-CN" altLang="en-US" sz="2800" dirty="0" smtClean="0"/>
              <a:t>    贝聿铭负责</a:t>
            </a:r>
            <a:r>
              <a:rPr lang="zh-CN" altLang="en-US" sz="2800" dirty="0"/>
              <a:t>设计并建造的肯尼迪图书馆于</a:t>
            </a:r>
            <a:r>
              <a:rPr lang="en-US" altLang="zh-CN" sz="2800" dirty="0"/>
              <a:t>1979</a:t>
            </a:r>
            <a:r>
              <a:rPr lang="zh-CN" altLang="en-US" sz="2800" dirty="0"/>
              <a:t>年落成，在美国建筑界引起轰动，被公认为美国建筑史上最佳杰作之一</a:t>
            </a:r>
            <a:endParaRPr lang="zh-CN" altLang="en-US" dirty="0"/>
          </a:p>
        </p:txBody>
      </p:sp>
      <p:pic>
        <p:nvPicPr>
          <p:cNvPr id="3074" name="Picture 2" descr="d:\software\sogo\360\360se6\USERDA~1\Temp\5563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072" y="308144"/>
            <a:ext cx="4488298" cy="3366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oftware\sogo\360\360se6\USERDA~1\Temp\2011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8"/>
            <a:ext cx="4394384" cy="343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64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332656"/>
            <a:ext cx="8435280" cy="6525344"/>
          </a:xfrm>
        </p:spPr>
        <p:txBody>
          <a:bodyPr>
            <a:normAutofit/>
          </a:bodyPr>
          <a:lstStyle/>
          <a:p>
            <a:pPr>
              <a:lnSpc>
                <a:spcPct val="150000"/>
              </a:lnSpc>
            </a:pPr>
            <a:r>
              <a:rPr lang="zh-CN" altLang="en-US" sz="3000" dirty="0" smtClean="0"/>
              <a:t>         贝聿铭的作品不仅遍布</a:t>
            </a:r>
            <a:r>
              <a:rPr lang="en-US" altLang="zh-CN" sz="3000" dirty="0" smtClean="0"/>
              <a:t>(all over)</a:t>
            </a:r>
            <a:r>
              <a:rPr lang="zh-CN" altLang="en-US" sz="3000" dirty="0" smtClean="0"/>
              <a:t>美国，而且分布于全世界。</a:t>
            </a:r>
            <a:r>
              <a:rPr lang="en-US" altLang="zh-CN" sz="3000" dirty="0" smtClean="0"/>
              <a:t>1984</a:t>
            </a:r>
            <a:r>
              <a:rPr lang="zh-CN" altLang="en-US" sz="3000" dirty="0" smtClean="0"/>
              <a:t>年，他为香港中国银行设计了一座</a:t>
            </a:r>
            <a:r>
              <a:rPr lang="en-US" altLang="zh-CN" sz="3000" dirty="0" smtClean="0"/>
              <a:t>70</a:t>
            </a:r>
            <a:r>
              <a:rPr lang="zh-CN" altLang="en-US" sz="3000" dirty="0" smtClean="0"/>
              <a:t>层、高</a:t>
            </a:r>
            <a:r>
              <a:rPr lang="en-US" altLang="zh-CN" sz="3000" dirty="0" smtClean="0"/>
              <a:t>315</a:t>
            </a:r>
            <a:r>
              <a:rPr lang="zh-CN" altLang="en-US" sz="3000" dirty="0" smtClean="0"/>
              <a:t>米的大厦，是贝氏所有设计方案中最高的建筑物。</a:t>
            </a:r>
            <a:endParaRPr lang="zh-CN" altLang="en-US" sz="3000" dirty="0"/>
          </a:p>
        </p:txBody>
      </p:sp>
      <p:pic>
        <p:nvPicPr>
          <p:cNvPr id="4" name="Picture 2" descr="d:\software\sogo\360\360se6\USERDA~1\Temp\3022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88471"/>
            <a:ext cx="3096344" cy="4066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software\sogo\360\360se6\USERDA~1\Temp\1629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58209"/>
            <a:ext cx="2664296" cy="359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23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7704856" cy="1143000"/>
          </a:xfrm>
        </p:spPr>
        <p:txBody>
          <a:bodyPr/>
          <a:lstStyle/>
          <a:p>
            <a:r>
              <a:rPr lang="zh-CN" altLang="en-US" dirty="0" smtClean="0"/>
              <a:t>北京  香山饭店</a:t>
            </a:r>
            <a:endParaRPr lang="zh-CN" altLang="en-US" dirty="0"/>
          </a:p>
        </p:txBody>
      </p:sp>
      <p:sp>
        <p:nvSpPr>
          <p:cNvPr id="3" name="内容占位符 2"/>
          <p:cNvSpPr>
            <a:spLocks noGrp="1"/>
          </p:cNvSpPr>
          <p:nvPr>
            <p:ph sz="quarter" idx="1"/>
          </p:nvPr>
        </p:nvSpPr>
        <p:spPr>
          <a:xfrm>
            <a:off x="4932040" y="4365104"/>
            <a:ext cx="3754760" cy="1654696"/>
          </a:xfrm>
        </p:spPr>
        <p:txBody>
          <a:bodyPr>
            <a:normAutofit fontScale="92500" lnSpcReduction="10000"/>
          </a:bodyPr>
          <a:lstStyle/>
          <a:p>
            <a:r>
              <a:rPr lang="zh-CN" altLang="en-US" sz="2800" dirty="0"/>
              <a:t>还有，北京西山有名的香山饭店融合了中国古典园林建筑的特色，设计别具一格</a:t>
            </a:r>
            <a:r>
              <a:rPr lang="zh-CN" altLang="en-US" sz="2800" dirty="0" smtClean="0"/>
              <a:t>。</a:t>
            </a:r>
            <a:endParaRPr lang="zh-CN" altLang="en-US" sz="2800" dirty="0"/>
          </a:p>
          <a:p>
            <a:endParaRPr lang="zh-CN" altLang="en-US" dirty="0"/>
          </a:p>
        </p:txBody>
      </p:sp>
      <p:pic>
        <p:nvPicPr>
          <p:cNvPr id="6146" name="Picture 2" descr="d:\software\sogo\360\360se6\USERDA~1\Temp\XIA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4664"/>
            <a:ext cx="4979832" cy="37348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software\sogo\360\360se6\USERDA~1\Temp\1140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2976"/>
            <a:ext cx="4459255" cy="334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33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39552" y="476672"/>
            <a:ext cx="8147248" cy="5543128"/>
          </a:xfrm>
        </p:spPr>
        <p:txBody>
          <a:bodyPr>
            <a:normAutofit/>
          </a:bodyPr>
          <a:lstStyle/>
          <a:p>
            <a:r>
              <a:rPr lang="zh-CN" altLang="en-US" sz="3000" dirty="0"/>
              <a:t>贝聿铭还应法国总统的邀请，完成了巴黎卢浮宫的扩建设计。</a:t>
            </a:r>
            <a:r>
              <a:rPr lang="en-US" altLang="zh-CN" sz="3000" dirty="0"/>
              <a:t>1988</a:t>
            </a:r>
            <a:r>
              <a:rPr lang="zh-CN" altLang="en-US" sz="3000" dirty="0"/>
              <a:t>年，巴黎的卢浮宫玻璃金字塔落成。这项工程完成后，卢浮宫成为世界上最大的博物馆。</a:t>
            </a:r>
          </a:p>
        </p:txBody>
      </p:sp>
      <p:pic>
        <p:nvPicPr>
          <p:cNvPr id="2050" name="Picture 2" descr="d:\software\sogo\360\360se6\USERDA~1\Temp\16301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0227"/>
            <a:ext cx="6120680" cy="392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3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2050" name="Picture 2" descr="d:\software\sogo\360\360se6\USERDA~1\Temp\0014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136904" cy="528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82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95536" y="1052736"/>
            <a:ext cx="8291264" cy="5400600"/>
          </a:xfrm>
        </p:spPr>
        <p:txBody>
          <a:bodyPr>
            <a:normAutofit/>
          </a:bodyPr>
          <a:lstStyle/>
          <a:p>
            <a:pPr>
              <a:lnSpc>
                <a:spcPct val="150000"/>
              </a:lnSpc>
            </a:pPr>
            <a:r>
              <a:rPr lang="zh-CN" altLang="en-US" sz="3000" dirty="0" smtClean="0"/>
              <a:t>         贝聿铭的建筑设计曾获奖无数，最有名的当数相当于诺贝尔奖的普利兹建筑奖，是建筑界最高的荣誉。他的设计风格既优美又有气魄，融合了科技、人性、自然与文化等元素。贝聿铭坚信建筑不是流行风尚，建筑是千秋大业，要对社会和历史负责。</a:t>
            </a:r>
            <a:endParaRPr lang="zh-CN" altLang="en-US" sz="3000" dirty="0"/>
          </a:p>
        </p:txBody>
      </p:sp>
    </p:spTree>
    <p:extLst>
      <p:ext uri="{BB962C8B-B14F-4D97-AF65-F5344CB8AC3E}">
        <p14:creationId xmlns:p14="http://schemas.microsoft.com/office/powerpoint/2010/main" val="8597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20492" y="274638"/>
            <a:ext cx="3766308" cy="1143000"/>
          </a:xfrm>
        </p:spPr>
        <p:txBody>
          <a:bodyPr/>
          <a:lstStyle/>
          <a:p>
            <a:r>
              <a:rPr lang="zh-CN" altLang="en-US" b="1" dirty="0" smtClean="0"/>
              <a:t>李安</a:t>
            </a:r>
            <a:r>
              <a:rPr lang="en-US" altLang="zh-CN" b="1" dirty="0" smtClean="0"/>
              <a:t>(</a:t>
            </a:r>
            <a:r>
              <a:rPr lang="en-US" altLang="zh-CN" b="1" dirty="0" err="1" smtClean="0"/>
              <a:t>Ang</a:t>
            </a:r>
            <a:r>
              <a:rPr lang="en-US" altLang="zh-CN" b="1" dirty="0" smtClean="0"/>
              <a:t> Lee)</a:t>
            </a:r>
            <a:endParaRPr lang="zh-CN" altLang="en-US" b="1" dirty="0"/>
          </a:p>
        </p:txBody>
      </p:sp>
      <p:sp>
        <p:nvSpPr>
          <p:cNvPr id="3" name="内容占位符 2"/>
          <p:cNvSpPr>
            <a:spLocks noGrp="1"/>
          </p:cNvSpPr>
          <p:nvPr>
            <p:ph sz="quarter" idx="1"/>
          </p:nvPr>
        </p:nvSpPr>
        <p:spPr>
          <a:xfrm>
            <a:off x="4920492" y="1447799"/>
            <a:ext cx="3766308" cy="4899013"/>
          </a:xfrm>
        </p:spPr>
        <p:txBody>
          <a:bodyPr>
            <a:normAutofit/>
          </a:bodyPr>
          <a:lstStyle/>
          <a:p>
            <a:r>
              <a:rPr lang="zh-CN" altLang="en-US" dirty="0" smtClean="0"/>
              <a:t>中国台湾人，</a:t>
            </a:r>
            <a:r>
              <a:rPr lang="en-US" altLang="zh-CN" dirty="0" smtClean="0"/>
              <a:t>1954</a:t>
            </a:r>
            <a:r>
              <a:rPr lang="zh-CN" altLang="en-US" dirty="0" smtClean="0"/>
              <a:t>年出生，毕业于美国纽约大学。</a:t>
            </a:r>
            <a:endParaRPr lang="en-US" altLang="zh-CN" dirty="0" smtClean="0"/>
          </a:p>
          <a:p>
            <a:r>
              <a:rPr lang="zh-CN" altLang="en-US" dirty="0"/>
              <a:t>代表</a:t>
            </a:r>
            <a:r>
              <a:rPr lang="zh-CN" altLang="en-US" dirty="0" smtClean="0"/>
              <a:t>作品：</a:t>
            </a:r>
            <a:endParaRPr lang="en-US" altLang="zh-CN" dirty="0" smtClean="0"/>
          </a:p>
          <a:p>
            <a:r>
              <a:rPr lang="en-US" altLang="zh-CN" dirty="0" smtClean="0"/>
              <a:t>《</a:t>
            </a:r>
            <a:r>
              <a:rPr lang="zh-CN" altLang="en-US" dirty="0" smtClean="0"/>
              <a:t>推手</a:t>
            </a:r>
            <a:r>
              <a:rPr lang="en-US" altLang="zh-CN" dirty="0" smtClean="0"/>
              <a:t>》</a:t>
            </a:r>
          </a:p>
          <a:p>
            <a:r>
              <a:rPr lang="en-US" altLang="zh-CN" dirty="0"/>
              <a:t>《</a:t>
            </a:r>
            <a:r>
              <a:rPr lang="zh-CN" altLang="en-US" dirty="0"/>
              <a:t>卧虎藏龙</a:t>
            </a:r>
            <a:r>
              <a:rPr lang="en-US" altLang="zh-CN" dirty="0" smtClean="0"/>
              <a:t>》</a:t>
            </a:r>
          </a:p>
          <a:p>
            <a:r>
              <a:rPr lang="en-US" altLang="zh-CN" dirty="0"/>
              <a:t>《</a:t>
            </a:r>
            <a:r>
              <a:rPr lang="zh-CN" altLang="en-US" dirty="0"/>
              <a:t>绿巨人</a:t>
            </a:r>
            <a:r>
              <a:rPr lang="en-US" altLang="zh-CN" dirty="0" smtClean="0"/>
              <a:t>》</a:t>
            </a:r>
          </a:p>
          <a:p>
            <a:r>
              <a:rPr lang="en-US" altLang="zh-CN" dirty="0" smtClean="0"/>
              <a:t>《</a:t>
            </a:r>
            <a:r>
              <a:rPr lang="zh-CN" altLang="en-US" dirty="0" smtClean="0"/>
              <a:t>断背山</a:t>
            </a:r>
            <a:r>
              <a:rPr lang="en-US" altLang="zh-CN" dirty="0" smtClean="0"/>
              <a:t>》</a:t>
            </a:r>
          </a:p>
          <a:p>
            <a:r>
              <a:rPr lang="en-US" altLang="zh-CN" dirty="0" smtClean="0"/>
              <a:t>《</a:t>
            </a:r>
            <a:r>
              <a:rPr lang="zh-CN" altLang="en-US" dirty="0" smtClean="0"/>
              <a:t>色戒</a:t>
            </a:r>
            <a:r>
              <a:rPr lang="en-US" altLang="zh-CN" dirty="0" smtClean="0"/>
              <a:t>》</a:t>
            </a:r>
          </a:p>
          <a:p>
            <a:r>
              <a:rPr lang="en-US" altLang="zh-CN" dirty="0" smtClean="0"/>
              <a:t>《</a:t>
            </a:r>
            <a:r>
              <a:rPr lang="zh-CN" altLang="en-US" dirty="0" smtClean="0"/>
              <a:t>少年派的奇幻漂流</a:t>
            </a:r>
            <a:r>
              <a:rPr lang="en-US" altLang="zh-CN" dirty="0" smtClean="0"/>
              <a:t>》</a:t>
            </a:r>
            <a:endParaRPr lang="zh-CN" altLang="en-US" dirty="0"/>
          </a:p>
        </p:txBody>
      </p:sp>
      <p:pic>
        <p:nvPicPr>
          <p:cNvPr id="1026" name="Picture 2" descr="d:\software\sogo\360\360se6\USERDA~1\Temp\4174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4380940" cy="594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6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0431" y="5013176"/>
            <a:ext cx="3154897" cy="1080120"/>
          </a:xfrm>
        </p:spPr>
        <p:txBody>
          <a:bodyPr>
            <a:normAutofit/>
          </a:bodyPr>
          <a:lstStyle/>
          <a:p>
            <a:r>
              <a:rPr lang="en-US" altLang="zh-CN" sz="3200" b="1" dirty="0" smtClean="0"/>
              <a:t>《</a:t>
            </a:r>
            <a:r>
              <a:rPr lang="zh-CN" altLang="en-US" sz="3200" b="1" dirty="0" smtClean="0"/>
              <a:t>推手</a:t>
            </a:r>
            <a:r>
              <a:rPr lang="en-US" altLang="zh-CN" sz="3200" b="1" dirty="0" smtClean="0"/>
              <a:t>》</a:t>
            </a:r>
            <a:r>
              <a:rPr lang="zh-CN" altLang="en-US" sz="3200" b="1" dirty="0" smtClean="0"/>
              <a:t>（</a:t>
            </a:r>
            <a:r>
              <a:rPr lang="en-US" altLang="zh-CN" sz="3200" b="1" dirty="0" smtClean="0"/>
              <a:t>1991</a:t>
            </a:r>
            <a:r>
              <a:rPr lang="zh-CN" altLang="en-US" sz="3200" b="1" dirty="0" smtClean="0"/>
              <a:t>）</a:t>
            </a:r>
            <a:endParaRPr lang="zh-CN" altLang="en-US" sz="3200" b="1" dirty="0"/>
          </a:p>
        </p:txBody>
      </p:sp>
      <p:pic>
        <p:nvPicPr>
          <p:cNvPr id="4100" name="Picture 4" descr="d:\software\sogo\360\360se6\USERDA~1\Temp\2004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3"/>
            <a:ext cx="3672408" cy="48858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software\sogo\360\360se6\USERDA~1\Temp\B999A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4663"/>
            <a:ext cx="3704084" cy="4885899"/>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4716017" y="5321673"/>
            <a:ext cx="4176464" cy="771623"/>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ltLang="zh-CN" sz="3200" b="1" dirty="0" smtClean="0"/>
              <a:t>《</a:t>
            </a:r>
            <a:r>
              <a:rPr lang="zh-CN" altLang="en-US" sz="3200" b="1" dirty="0"/>
              <a:t>卧虎藏龙</a:t>
            </a:r>
            <a:r>
              <a:rPr lang="en-US" altLang="zh-CN" sz="3200" b="1" dirty="0" smtClean="0"/>
              <a:t>》</a:t>
            </a:r>
            <a:r>
              <a:rPr lang="zh-CN" altLang="en-US" sz="3200" b="1" dirty="0" smtClean="0"/>
              <a:t>（</a:t>
            </a:r>
            <a:r>
              <a:rPr lang="en-US" altLang="zh-CN" sz="3200" b="1" dirty="0" smtClean="0"/>
              <a:t>2001</a:t>
            </a:r>
            <a:r>
              <a:rPr lang="zh-CN" altLang="en-US" sz="3200" b="1" dirty="0" smtClean="0"/>
              <a:t>）</a:t>
            </a:r>
            <a:endParaRPr lang="zh-CN" altLang="en-US" sz="3200" b="1" dirty="0"/>
          </a:p>
        </p:txBody>
      </p:sp>
    </p:spTree>
    <p:extLst>
      <p:ext uri="{BB962C8B-B14F-4D97-AF65-F5344CB8AC3E}">
        <p14:creationId xmlns:p14="http://schemas.microsoft.com/office/powerpoint/2010/main" val="125590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software\sogo\360\360se6\USERDA~1\Temp\1055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9" y="1321768"/>
            <a:ext cx="4667618" cy="354739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1999" y="5229200"/>
            <a:ext cx="7772400" cy="1143000"/>
          </a:xfrm>
        </p:spPr>
        <p:txBody>
          <a:bodyPr>
            <a:normAutofit/>
          </a:bodyPr>
          <a:lstStyle/>
          <a:p>
            <a:r>
              <a:rPr lang="en-US" altLang="zh-CN" sz="3600" b="1" dirty="0" smtClean="0"/>
              <a:t>《</a:t>
            </a:r>
            <a:r>
              <a:rPr lang="zh-CN" altLang="en-US" sz="3600" b="1" dirty="0" smtClean="0"/>
              <a:t>断背山</a:t>
            </a:r>
            <a:r>
              <a:rPr lang="en-US" altLang="zh-CN" sz="3600" b="1" dirty="0" smtClean="0"/>
              <a:t>》</a:t>
            </a:r>
            <a:r>
              <a:rPr lang="zh-CN" altLang="en-US" sz="3600" b="1" dirty="0" smtClean="0"/>
              <a:t>（</a:t>
            </a:r>
            <a:r>
              <a:rPr lang="en-US" altLang="zh-CN" sz="3600" b="1" dirty="0" smtClean="0"/>
              <a:t>2005</a:t>
            </a:r>
            <a:r>
              <a:rPr lang="zh-CN" altLang="en-US" sz="3600" b="1" dirty="0" smtClean="0"/>
              <a:t>）</a:t>
            </a:r>
            <a:endParaRPr lang="zh-CN" altLang="en-US" sz="3600" b="1" dirty="0"/>
          </a:p>
        </p:txBody>
      </p:sp>
      <p:pic>
        <p:nvPicPr>
          <p:cNvPr id="5122" name="Picture 2" descr="d:\software\sogo\360\360se6\USERDA~1\Temp\U_18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321768"/>
            <a:ext cx="4392489" cy="3547392"/>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183973" y="5157192"/>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ltLang="zh-CN" sz="3600" b="1" dirty="0" smtClean="0"/>
              <a:t>《</a:t>
            </a:r>
            <a:r>
              <a:rPr lang="zh-CN" altLang="en-US" sz="3600" b="1" dirty="0"/>
              <a:t>绿巨人</a:t>
            </a:r>
            <a:r>
              <a:rPr lang="en-US" altLang="zh-CN" sz="3600" b="1" dirty="0" smtClean="0"/>
              <a:t>》</a:t>
            </a:r>
            <a:r>
              <a:rPr lang="zh-CN" altLang="en-US" sz="3600" b="1" dirty="0" smtClean="0"/>
              <a:t>（</a:t>
            </a:r>
            <a:r>
              <a:rPr lang="en-US" altLang="zh-CN" sz="3600" b="1" dirty="0" smtClean="0"/>
              <a:t>2003</a:t>
            </a:r>
            <a:r>
              <a:rPr lang="zh-CN" altLang="en-US" sz="3600" b="1" dirty="0" smtClean="0"/>
              <a:t>）</a:t>
            </a:r>
            <a:endParaRPr lang="zh-CN" altLang="en-US" sz="3600" b="1" dirty="0"/>
          </a:p>
        </p:txBody>
      </p:sp>
    </p:spTree>
    <p:extLst>
      <p:ext uri="{BB962C8B-B14F-4D97-AF65-F5344CB8AC3E}">
        <p14:creationId xmlns:p14="http://schemas.microsoft.com/office/powerpoint/2010/main" val="20718207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1160</TotalTime>
  <Words>3424</Words>
  <Application>Microsoft Office PowerPoint</Application>
  <PresentationFormat>全屏显示(4:3)</PresentationFormat>
  <Paragraphs>328</Paragraphs>
  <Slides>60</Slides>
  <Notes>0</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平衡</vt:lpstr>
      <vt:lpstr>李安的电影</vt:lpstr>
      <vt:lpstr>回答问题：</vt:lpstr>
      <vt:lpstr>《少年派的奇幻漂流》 life of Pi</vt:lpstr>
      <vt:lpstr>说说和电影相关的词汇</vt:lpstr>
      <vt:lpstr>奥斯卡金像奖</vt:lpstr>
      <vt:lpstr>PowerPoint 演示文稿</vt:lpstr>
      <vt:lpstr>李安(Ang Lee)</vt:lpstr>
      <vt:lpstr>《推手》（1991）</vt:lpstr>
      <vt:lpstr>《断背山》（2005）</vt:lpstr>
      <vt:lpstr>《色戒》（2008）</vt:lpstr>
      <vt:lpstr>李安的电影</vt:lpstr>
      <vt:lpstr>PowerPoint 演示文稿</vt:lpstr>
      <vt:lpstr>PowerPoint 演示文稿</vt:lpstr>
      <vt:lpstr>PowerPoint 演示文稿</vt:lpstr>
      <vt:lpstr>重点生词</vt:lpstr>
      <vt:lpstr>语言难点</vt:lpstr>
      <vt:lpstr>PowerPoint 演示文稿</vt:lpstr>
      <vt:lpstr>PowerPoint 演示文稿</vt:lpstr>
      <vt:lpstr>PowerPoint 演示文稿</vt:lpstr>
      <vt:lpstr>从课文中找出反义词</vt:lpstr>
      <vt:lpstr>用课文中的动词填空</vt:lpstr>
      <vt:lpstr>分组讨论、回答问题</vt:lpstr>
      <vt:lpstr>我喜欢的名人</vt:lpstr>
      <vt:lpstr>PowerPoint 演示文稿</vt:lpstr>
      <vt:lpstr>PowerPoint 演示文稿</vt:lpstr>
      <vt:lpstr>PowerPoint 演示文稿</vt:lpstr>
      <vt:lpstr>PowerPoint 演示文稿</vt:lpstr>
      <vt:lpstr>PowerPoint 演示文稿</vt:lpstr>
      <vt:lpstr>介绍一位你喜欢的名人</vt:lpstr>
      <vt:lpstr>口语训练</vt:lpstr>
      <vt:lpstr>PowerPoint 演示文稿</vt:lpstr>
      <vt:lpstr>PowerPoint 演示文稿</vt:lpstr>
      <vt:lpstr>中国电影的发展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中国的民族乐器（national instrument）</vt:lpstr>
      <vt:lpstr>打击乐器</vt:lpstr>
      <vt:lpstr>打击乐器</vt:lpstr>
      <vt:lpstr>打击乐器</vt:lpstr>
      <vt:lpstr>扬琴 （yang qin）</vt:lpstr>
      <vt:lpstr>弦乐器</vt:lpstr>
      <vt:lpstr>拉弦乐器</vt:lpstr>
      <vt:lpstr>拉弦乐器</vt:lpstr>
      <vt:lpstr>吹奏乐器</vt:lpstr>
      <vt:lpstr>吹奏乐器</vt:lpstr>
      <vt:lpstr>根据短文找出四个正确的句子</vt:lpstr>
      <vt:lpstr>练习C:完成句子</vt:lpstr>
      <vt:lpstr>美籍华人贝聿铭</vt:lpstr>
      <vt:lpstr>PowerPoint 演示文稿</vt:lpstr>
      <vt:lpstr>PowerPoint 演示文稿</vt:lpstr>
      <vt:lpstr>肯尼迪图书馆</vt:lpstr>
      <vt:lpstr>PowerPoint 演示文稿</vt:lpstr>
      <vt:lpstr>北京  香山饭店</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李安的电影</dc:title>
  <dc:creator>User</dc:creator>
  <cp:lastModifiedBy>User</cp:lastModifiedBy>
  <cp:revision>77</cp:revision>
  <dcterms:created xsi:type="dcterms:W3CDTF">2013-09-15T02:49:28Z</dcterms:created>
  <dcterms:modified xsi:type="dcterms:W3CDTF">2013-10-09T05:17:09Z</dcterms:modified>
</cp:coreProperties>
</file>